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ink/ink3.xml" ContentType="application/inkml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9" r:id="rId2"/>
    <p:sldId id="277" r:id="rId3"/>
    <p:sldId id="275" r:id="rId4"/>
    <p:sldId id="514" r:id="rId5"/>
    <p:sldId id="515" r:id="rId6"/>
    <p:sldId id="300" r:id="rId7"/>
    <p:sldId id="516" r:id="rId8"/>
    <p:sldId id="517" r:id="rId9"/>
    <p:sldId id="343" r:id="rId10"/>
    <p:sldId id="342" r:id="rId11"/>
    <p:sldId id="345" r:id="rId12"/>
    <p:sldId id="298" r:id="rId1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E3F"/>
    <a:srgbClr val="68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9" autoAdjust="0"/>
    <p:restoredTop sz="88000" autoAdjust="0"/>
  </p:normalViewPr>
  <p:slideViewPr>
    <p:cSldViewPr snapToGrid="0">
      <p:cViewPr varScale="1">
        <p:scale>
          <a:sx n="102" d="100"/>
          <a:sy n="102" d="100"/>
        </p:scale>
        <p:origin x="20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57313E-8CD3-4435-871B-BC49D410350F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1EFD4DAB-90B3-4499-8156-518BC4F68FC0}">
      <dgm:prSet phldrT="[Text]"/>
      <dgm:spPr/>
      <dgm:t>
        <a:bodyPr/>
        <a:lstStyle/>
        <a:p>
          <a:r>
            <a:rPr lang="nl-NL" dirty="0"/>
            <a:t>Probleem </a:t>
          </a:r>
          <a:endParaRPr lang="en-GB" dirty="0"/>
        </a:p>
      </dgm:t>
    </dgm:pt>
    <dgm:pt modelId="{8CD3EE18-754F-48C5-B6FB-8B1995D3C9E7}" type="parTrans" cxnId="{31D1FCA7-054B-4985-A618-22284335845D}">
      <dgm:prSet/>
      <dgm:spPr/>
      <dgm:t>
        <a:bodyPr/>
        <a:lstStyle/>
        <a:p>
          <a:endParaRPr lang="en-GB"/>
        </a:p>
      </dgm:t>
    </dgm:pt>
    <dgm:pt modelId="{9BB41598-0F33-40C6-B9F4-D60EF80EF056}" type="sibTrans" cxnId="{31D1FCA7-054B-4985-A618-22284335845D}">
      <dgm:prSet/>
      <dgm:spPr/>
      <dgm:t>
        <a:bodyPr/>
        <a:lstStyle/>
        <a:p>
          <a:endParaRPr lang="en-GB"/>
        </a:p>
      </dgm:t>
    </dgm:pt>
    <dgm:pt modelId="{654CA5DA-DCCD-4E77-A3DE-0A456A86D78D}">
      <dgm:prSet phldrT="[Text]"/>
      <dgm:spPr/>
      <dgm:t>
        <a:bodyPr/>
        <a:lstStyle/>
        <a:p>
          <a:r>
            <a:rPr lang="nl-NL" dirty="0"/>
            <a:t>Oplossing </a:t>
          </a:r>
          <a:endParaRPr lang="en-GB" dirty="0"/>
        </a:p>
      </dgm:t>
    </dgm:pt>
    <dgm:pt modelId="{3F0BBDC2-DA45-4D5F-BE06-3B9F9FFAC387}" type="parTrans" cxnId="{97691A75-0167-49E9-B841-825BC3F84675}">
      <dgm:prSet/>
      <dgm:spPr/>
      <dgm:t>
        <a:bodyPr/>
        <a:lstStyle/>
        <a:p>
          <a:endParaRPr lang="en-GB"/>
        </a:p>
      </dgm:t>
    </dgm:pt>
    <dgm:pt modelId="{7D6EACDB-D61F-488B-84F2-3A6FABD35F67}" type="sibTrans" cxnId="{97691A75-0167-49E9-B841-825BC3F84675}">
      <dgm:prSet/>
      <dgm:spPr/>
      <dgm:t>
        <a:bodyPr/>
        <a:lstStyle/>
        <a:p>
          <a:endParaRPr lang="en-GB"/>
        </a:p>
      </dgm:t>
    </dgm:pt>
    <dgm:pt modelId="{D1A635F2-5A01-4812-BB7D-72935575CAC6}">
      <dgm:prSet phldrT="[Text]"/>
      <dgm:spPr/>
      <dgm:t>
        <a:bodyPr/>
        <a:lstStyle/>
        <a:p>
          <a:r>
            <a:rPr lang="nl-NL" dirty="0"/>
            <a:t>Tool </a:t>
          </a:r>
          <a:endParaRPr lang="en-GB" dirty="0"/>
        </a:p>
      </dgm:t>
    </dgm:pt>
    <dgm:pt modelId="{CEC5D5BB-F72E-4C96-9FF4-617069B741C2}" type="parTrans" cxnId="{AC5C4897-00AB-442B-84F0-9A520598ADE2}">
      <dgm:prSet/>
      <dgm:spPr/>
      <dgm:t>
        <a:bodyPr/>
        <a:lstStyle/>
        <a:p>
          <a:endParaRPr lang="en-GB"/>
        </a:p>
      </dgm:t>
    </dgm:pt>
    <dgm:pt modelId="{D64D7FB4-BE76-4F6D-AAB9-3883CAA1DCA9}" type="sibTrans" cxnId="{AC5C4897-00AB-442B-84F0-9A520598ADE2}">
      <dgm:prSet/>
      <dgm:spPr/>
      <dgm:t>
        <a:bodyPr/>
        <a:lstStyle/>
        <a:p>
          <a:endParaRPr lang="en-GB"/>
        </a:p>
      </dgm:t>
    </dgm:pt>
    <dgm:pt modelId="{B7050168-5AA2-4A26-A8AE-CD8DD621643D}" type="pres">
      <dgm:prSet presAssocID="{3957313E-8CD3-4435-871B-BC49D410350F}" presName="Name0" presStyleCnt="0">
        <dgm:presLayoutVars>
          <dgm:dir/>
          <dgm:resizeHandles val="exact"/>
        </dgm:presLayoutVars>
      </dgm:prSet>
      <dgm:spPr/>
    </dgm:pt>
    <dgm:pt modelId="{4B8F80A4-5AD3-429B-8423-2272F1B1E16D}" type="pres">
      <dgm:prSet presAssocID="{3957313E-8CD3-4435-871B-BC49D410350F}" presName="bkgdShp" presStyleLbl="alignAccFollowNode1" presStyleIdx="0" presStyleCnt="1"/>
      <dgm:spPr/>
    </dgm:pt>
    <dgm:pt modelId="{C87D27C1-C6EA-44C5-ACE3-3BA45DA77C06}" type="pres">
      <dgm:prSet presAssocID="{3957313E-8CD3-4435-871B-BC49D410350F}" presName="linComp" presStyleCnt="0"/>
      <dgm:spPr/>
    </dgm:pt>
    <dgm:pt modelId="{CFE5BC7B-5331-4C47-8B0B-ED84E65CB05E}" type="pres">
      <dgm:prSet presAssocID="{1EFD4DAB-90B3-4499-8156-518BC4F68FC0}" presName="compNode" presStyleCnt="0"/>
      <dgm:spPr/>
    </dgm:pt>
    <dgm:pt modelId="{667C1DB8-C316-4C86-A970-E7DB41D18B20}" type="pres">
      <dgm:prSet presAssocID="{1EFD4DAB-90B3-4499-8156-518BC4F68FC0}" presName="node" presStyleLbl="node1" presStyleIdx="0" presStyleCnt="3">
        <dgm:presLayoutVars>
          <dgm:bulletEnabled val="1"/>
        </dgm:presLayoutVars>
      </dgm:prSet>
      <dgm:spPr/>
    </dgm:pt>
    <dgm:pt modelId="{3D795A0E-B6F8-42F7-9050-0F978AB0B724}" type="pres">
      <dgm:prSet presAssocID="{1EFD4DAB-90B3-4499-8156-518BC4F68FC0}" presName="invisiNode" presStyleLbl="node1" presStyleIdx="0" presStyleCnt="3"/>
      <dgm:spPr/>
    </dgm:pt>
    <dgm:pt modelId="{C445A0B0-E995-4BC0-9362-970AE4DC9890}" type="pres">
      <dgm:prSet presAssocID="{1EFD4DAB-90B3-4499-8156-518BC4F68FC0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ED2F1B7E-70DF-453A-80C6-B77C45D82219}" type="pres">
      <dgm:prSet presAssocID="{9BB41598-0F33-40C6-B9F4-D60EF80EF056}" presName="sibTrans" presStyleLbl="sibTrans2D1" presStyleIdx="0" presStyleCnt="0"/>
      <dgm:spPr/>
    </dgm:pt>
    <dgm:pt modelId="{0BE6875B-A463-4CC0-9A20-3E5363B2555D}" type="pres">
      <dgm:prSet presAssocID="{654CA5DA-DCCD-4E77-A3DE-0A456A86D78D}" presName="compNode" presStyleCnt="0"/>
      <dgm:spPr/>
    </dgm:pt>
    <dgm:pt modelId="{08CAFCFC-674D-4BC6-8D8A-C85FD7E5038E}" type="pres">
      <dgm:prSet presAssocID="{654CA5DA-DCCD-4E77-A3DE-0A456A86D78D}" presName="node" presStyleLbl="node1" presStyleIdx="1" presStyleCnt="3">
        <dgm:presLayoutVars>
          <dgm:bulletEnabled val="1"/>
        </dgm:presLayoutVars>
      </dgm:prSet>
      <dgm:spPr/>
    </dgm:pt>
    <dgm:pt modelId="{70F5B136-D710-46D7-AD50-80A1421A4B49}" type="pres">
      <dgm:prSet presAssocID="{654CA5DA-DCCD-4E77-A3DE-0A456A86D78D}" presName="invisiNode" presStyleLbl="node1" presStyleIdx="1" presStyleCnt="3"/>
      <dgm:spPr/>
    </dgm:pt>
    <dgm:pt modelId="{3292038F-C4D7-4469-ACB0-BF51918535AC}" type="pres">
      <dgm:prSet presAssocID="{654CA5DA-DCCD-4E77-A3DE-0A456A86D78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B089E20-B946-4C0F-B1F2-0979D959C2B9}" type="pres">
      <dgm:prSet presAssocID="{7D6EACDB-D61F-488B-84F2-3A6FABD35F67}" presName="sibTrans" presStyleLbl="sibTrans2D1" presStyleIdx="0" presStyleCnt="0"/>
      <dgm:spPr/>
    </dgm:pt>
    <dgm:pt modelId="{305B6419-0B0F-4F1B-B1D9-6CDFFC5300B8}" type="pres">
      <dgm:prSet presAssocID="{D1A635F2-5A01-4812-BB7D-72935575CAC6}" presName="compNode" presStyleCnt="0"/>
      <dgm:spPr/>
    </dgm:pt>
    <dgm:pt modelId="{99C3D743-0E2A-4F97-AD36-778B094E930D}" type="pres">
      <dgm:prSet presAssocID="{D1A635F2-5A01-4812-BB7D-72935575CAC6}" presName="node" presStyleLbl="node1" presStyleIdx="2" presStyleCnt="3">
        <dgm:presLayoutVars>
          <dgm:bulletEnabled val="1"/>
        </dgm:presLayoutVars>
      </dgm:prSet>
      <dgm:spPr/>
    </dgm:pt>
    <dgm:pt modelId="{A638D869-E1B8-41A3-8FF2-0622AF473E03}" type="pres">
      <dgm:prSet presAssocID="{D1A635F2-5A01-4812-BB7D-72935575CAC6}" presName="invisiNode" presStyleLbl="node1" presStyleIdx="2" presStyleCnt="3"/>
      <dgm:spPr/>
    </dgm:pt>
    <dgm:pt modelId="{53FEDD4B-5EB8-4E70-9B7E-B21D1C22F93D}" type="pres">
      <dgm:prSet presAssocID="{D1A635F2-5A01-4812-BB7D-72935575CAC6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</dgm:ptLst>
  <dgm:cxnLst>
    <dgm:cxn modelId="{4298310D-6DC7-4874-874D-84B3CECCD10D}" type="presOf" srcId="{1EFD4DAB-90B3-4499-8156-518BC4F68FC0}" destId="{667C1DB8-C316-4C86-A970-E7DB41D18B20}" srcOrd="0" destOrd="0" presId="urn:microsoft.com/office/officeart/2005/8/layout/pList2"/>
    <dgm:cxn modelId="{BEA39128-A79D-41DE-B0B2-40F5F4163658}" type="presOf" srcId="{7D6EACDB-D61F-488B-84F2-3A6FABD35F67}" destId="{5B089E20-B946-4C0F-B1F2-0979D959C2B9}" srcOrd="0" destOrd="0" presId="urn:microsoft.com/office/officeart/2005/8/layout/pList2"/>
    <dgm:cxn modelId="{43871E5F-0376-4741-81D5-FBCCD21A2C72}" type="presOf" srcId="{3957313E-8CD3-4435-871B-BC49D410350F}" destId="{B7050168-5AA2-4A26-A8AE-CD8DD621643D}" srcOrd="0" destOrd="0" presId="urn:microsoft.com/office/officeart/2005/8/layout/pList2"/>
    <dgm:cxn modelId="{97691A75-0167-49E9-B841-825BC3F84675}" srcId="{3957313E-8CD3-4435-871B-BC49D410350F}" destId="{654CA5DA-DCCD-4E77-A3DE-0A456A86D78D}" srcOrd="1" destOrd="0" parTransId="{3F0BBDC2-DA45-4D5F-BE06-3B9F9FFAC387}" sibTransId="{7D6EACDB-D61F-488B-84F2-3A6FABD35F67}"/>
    <dgm:cxn modelId="{DAD6557F-02CF-46F6-855C-97C25B718DDF}" type="presOf" srcId="{9BB41598-0F33-40C6-B9F4-D60EF80EF056}" destId="{ED2F1B7E-70DF-453A-80C6-B77C45D82219}" srcOrd="0" destOrd="0" presId="urn:microsoft.com/office/officeart/2005/8/layout/pList2"/>
    <dgm:cxn modelId="{547F6687-30FC-4C30-89B1-8AA6A8088F2C}" type="presOf" srcId="{654CA5DA-DCCD-4E77-A3DE-0A456A86D78D}" destId="{08CAFCFC-674D-4BC6-8D8A-C85FD7E5038E}" srcOrd="0" destOrd="0" presId="urn:microsoft.com/office/officeart/2005/8/layout/pList2"/>
    <dgm:cxn modelId="{F8400090-5A8A-4356-889A-97F8516C9279}" type="presOf" srcId="{D1A635F2-5A01-4812-BB7D-72935575CAC6}" destId="{99C3D743-0E2A-4F97-AD36-778B094E930D}" srcOrd="0" destOrd="0" presId="urn:microsoft.com/office/officeart/2005/8/layout/pList2"/>
    <dgm:cxn modelId="{AC5C4897-00AB-442B-84F0-9A520598ADE2}" srcId="{3957313E-8CD3-4435-871B-BC49D410350F}" destId="{D1A635F2-5A01-4812-BB7D-72935575CAC6}" srcOrd="2" destOrd="0" parTransId="{CEC5D5BB-F72E-4C96-9FF4-617069B741C2}" sibTransId="{D64D7FB4-BE76-4F6D-AAB9-3883CAA1DCA9}"/>
    <dgm:cxn modelId="{31D1FCA7-054B-4985-A618-22284335845D}" srcId="{3957313E-8CD3-4435-871B-BC49D410350F}" destId="{1EFD4DAB-90B3-4499-8156-518BC4F68FC0}" srcOrd="0" destOrd="0" parTransId="{8CD3EE18-754F-48C5-B6FB-8B1995D3C9E7}" sibTransId="{9BB41598-0F33-40C6-B9F4-D60EF80EF056}"/>
    <dgm:cxn modelId="{F3F5467F-EB65-4699-8AFA-F292EFED1E18}" type="presParOf" srcId="{B7050168-5AA2-4A26-A8AE-CD8DD621643D}" destId="{4B8F80A4-5AD3-429B-8423-2272F1B1E16D}" srcOrd="0" destOrd="0" presId="urn:microsoft.com/office/officeart/2005/8/layout/pList2"/>
    <dgm:cxn modelId="{F5B8AC35-6C1A-4156-9B18-50A59DBAF93F}" type="presParOf" srcId="{B7050168-5AA2-4A26-A8AE-CD8DD621643D}" destId="{C87D27C1-C6EA-44C5-ACE3-3BA45DA77C06}" srcOrd="1" destOrd="0" presId="urn:microsoft.com/office/officeart/2005/8/layout/pList2"/>
    <dgm:cxn modelId="{197D8A35-A7C6-4E62-9A3B-7518AC7CB3C2}" type="presParOf" srcId="{C87D27C1-C6EA-44C5-ACE3-3BA45DA77C06}" destId="{CFE5BC7B-5331-4C47-8B0B-ED84E65CB05E}" srcOrd="0" destOrd="0" presId="urn:microsoft.com/office/officeart/2005/8/layout/pList2"/>
    <dgm:cxn modelId="{96495A06-DB37-45A8-9FD6-0591BD84F4FE}" type="presParOf" srcId="{CFE5BC7B-5331-4C47-8B0B-ED84E65CB05E}" destId="{667C1DB8-C316-4C86-A970-E7DB41D18B20}" srcOrd="0" destOrd="0" presId="urn:microsoft.com/office/officeart/2005/8/layout/pList2"/>
    <dgm:cxn modelId="{F030FA68-ED48-4D3E-B181-F964FF9F92A3}" type="presParOf" srcId="{CFE5BC7B-5331-4C47-8B0B-ED84E65CB05E}" destId="{3D795A0E-B6F8-42F7-9050-0F978AB0B724}" srcOrd="1" destOrd="0" presId="urn:microsoft.com/office/officeart/2005/8/layout/pList2"/>
    <dgm:cxn modelId="{338E4455-4ED1-4787-A51C-07E273343C66}" type="presParOf" srcId="{CFE5BC7B-5331-4C47-8B0B-ED84E65CB05E}" destId="{C445A0B0-E995-4BC0-9362-970AE4DC9890}" srcOrd="2" destOrd="0" presId="urn:microsoft.com/office/officeart/2005/8/layout/pList2"/>
    <dgm:cxn modelId="{7D6194EC-037D-417A-9921-1CD1EB29C6D6}" type="presParOf" srcId="{C87D27C1-C6EA-44C5-ACE3-3BA45DA77C06}" destId="{ED2F1B7E-70DF-453A-80C6-B77C45D82219}" srcOrd="1" destOrd="0" presId="urn:microsoft.com/office/officeart/2005/8/layout/pList2"/>
    <dgm:cxn modelId="{B568E0F8-688C-48DE-A418-8509ACA1F47F}" type="presParOf" srcId="{C87D27C1-C6EA-44C5-ACE3-3BA45DA77C06}" destId="{0BE6875B-A463-4CC0-9A20-3E5363B2555D}" srcOrd="2" destOrd="0" presId="urn:microsoft.com/office/officeart/2005/8/layout/pList2"/>
    <dgm:cxn modelId="{2C9E787F-5495-4B5B-999E-6714B07BFE60}" type="presParOf" srcId="{0BE6875B-A463-4CC0-9A20-3E5363B2555D}" destId="{08CAFCFC-674D-4BC6-8D8A-C85FD7E5038E}" srcOrd="0" destOrd="0" presId="urn:microsoft.com/office/officeart/2005/8/layout/pList2"/>
    <dgm:cxn modelId="{9840F294-99A8-4D91-9F14-AC7F4A192407}" type="presParOf" srcId="{0BE6875B-A463-4CC0-9A20-3E5363B2555D}" destId="{70F5B136-D710-46D7-AD50-80A1421A4B49}" srcOrd="1" destOrd="0" presId="urn:microsoft.com/office/officeart/2005/8/layout/pList2"/>
    <dgm:cxn modelId="{F2142E1A-3674-447D-93BA-07D9D21D0EE9}" type="presParOf" srcId="{0BE6875B-A463-4CC0-9A20-3E5363B2555D}" destId="{3292038F-C4D7-4469-ACB0-BF51918535AC}" srcOrd="2" destOrd="0" presId="urn:microsoft.com/office/officeart/2005/8/layout/pList2"/>
    <dgm:cxn modelId="{836EDE92-5782-46A2-9542-2F46F39F896A}" type="presParOf" srcId="{C87D27C1-C6EA-44C5-ACE3-3BA45DA77C06}" destId="{5B089E20-B946-4C0F-B1F2-0979D959C2B9}" srcOrd="3" destOrd="0" presId="urn:microsoft.com/office/officeart/2005/8/layout/pList2"/>
    <dgm:cxn modelId="{91451D5E-6DF0-4812-B78F-F0D004A4A3D5}" type="presParOf" srcId="{C87D27C1-C6EA-44C5-ACE3-3BA45DA77C06}" destId="{305B6419-0B0F-4F1B-B1D9-6CDFFC5300B8}" srcOrd="4" destOrd="0" presId="urn:microsoft.com/office/officeart/2005/8/layout/pList2"/>
    <dgm:cxn modelId="{725CADC6-F6F6-40DF-8E69-B3B0BFEF5256}" type="presParOf" srcId="{305B6419-0B0F-4F1B-B1D9-6CDFFC5300B8}" destId="{99C3D743-0E2A-4F97-AD36-778B094E930D}" srcOrd="0" destOrd="0" presId="urn:microsoft.com/office/officeart/2005/8/layout/pList2"/>
    <dgm:cxn modelId="{C29CB51C-02B1-4516-A7B6-C4ECBD108E5D}" type="presParOf" srcId="{305B6419-0B0F-4F1B-B1D9-6CDFFC5300B8}" destId="{A638D869-E1B8-41A3-8FF2-0622AF473E03}" srcOrd="1" destOrd="0" presId="urn:microsoft.com/office/officeart/2005/8/layout/pList2"/>
    <dgm:cxn modelId="{7DFF13AD-0DC9-41F7-9FD3-990EF8324895}" type="presParOf" srcId="{305B6419-0B0F-4F1B-B1D9-6CDFFC5300B8}" destId="{53FEDD4B-5EB8-4E70-9B7E-B21D1C22F93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F80A4-5AD3-429B-8423-2272F1B1E16D}">
      <dsp:nvSpPr>
        <dsp:cNvPr id="0" name=""/>
        <dsp:cNvSpPr/>
      </dsp:nvSpPr>
      <dsp:spPr>
        <a:xfrm>
          <a:off x="0" y="0"/>
          <a:ext cx="8100803" cy="24301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5A0B0-E995-4BC0-9362-970AE4DC9890}">
      <dsp:nvSpPr>
        <dsp:cNvPr id="0" name=""/>
        <dsp:cNvSpPr/>
      </dsp:nvSpPr>
      <dsp:spPr>
        <a:xfrm>
          <a:off x="243024" y="324026"/>
          <a:ext cx="2379610" cy="17821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C1DB8-C316-4C86-A970-E7DB41D18B20}">
      <dsp:nvSpPr>
        <dsp:cNvPr id="0" name=""/>
        <dsp:cNvSpPr/>
      </dsp:nvSpPr>
      <dsp:spPr>
        <a:xfrm rot="10800000">
          <a:off x="243024" y="2430196"/>
          <a:ext cx="2379610" cy="29702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Probleem </a:t>
          </a:r>
          <a:endParaRPr lang="en-GB" sz="3300" kern="1200" dirty="0"/>
        </a:p>
      </dsp:txBody>
      <dsp:txXfrm rot="10800000">
        <a:off x="316205" y="2430196"/>
        <a:ext cx="2233248" cy="2897058"/>
      </dsp:txXfrm>
    </dsp:sp>
    <dsp:sp modelId="{3292038F-C4D7-4469-ACB0-BF51918535AC}">
      <dsp:nvSpPr>
        <dsp:cNvPr id="0" name=""/>
        <dsp:cNvSpPr/>
      </dsp:nvSpPr>
      <dsp:spPr>
        <a:xfrm>
          <a:off x="2860596" y="324026"/>
          <a:ext cx="2379610" cy="17821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AFCFC-674D-4BC6-8D8A-C85FD7E5038E}">
      <dsp:nvSpPr>
        <dsp:cNvPr id="0" name=""/>
        <dsp:cNvSpPr/>
      </dsp:nvSpPr>
      <dsp:spPr>
        <a:xfrm rot="10800000">
          <a:off x="2860596" y="2430196"/>
          <a:ext cx="2379610" cy="29702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Oplossing </a:t>
          </a:r>
          <a:endParaRPr lang="en-GB" sz="3300" kern="1200" dirty="0"/>
        </a:p>
      </dsp:txBody>
      <dsp:txXfrm rot="10800000">
        <a:off x="2933777" y="2430196"/>
        <a:ext cx="2233248" cy="2897058"/>
      </dsp:txXfrm>
    </dsp:sp>
    <dsp:sp modelId="{53FEDD4B-5EB8-4E70-9B7E-B21D1C22F93D}">
      <dsp:nvSpPr>
        <dsp:cNvPr id="0" name=""/>
        <dsp:cNvSpPr/>
      </dsp:nvSpPr>
      <dsp:spPr>
        <a:xfrm>
          <a:off x="5478168" y="324026"/>
          <a:ext cx="2379610" cy="17821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3D743-0E2A-4F97-AD36-778B094E930D}">
      <dsp:nvSpPr>
        <dsp:cNvPr id="0" name=""/>
        <dsp:cNvSpPr/>
      </dsp:nvSpPr>
      <dsp:spPr>
        <a:xfrm rot="10800000">
          <a:off x="5478168" y="2430196"/>
          <a:ext cx="2379610" cy="29702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Tool </a:t>
          </a:r>
          <a:endParaRPr lang="en-GB" sz="3300" kern="1200" dirty="0"/>
        </a:p>
      </dsp:txBody>
      <dsp:txXfrm rot="10800000">
        <a:off x="5551349" y="2430196"/>
        <a:ext cx="2233248" cy="2897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9/8/2024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3T18:15:45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3T18:15:45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3T18:15:45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9/8/2024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741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63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577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794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947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95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0.png"/><Relationship Id="rId4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392" y="1088943"/>
            <a:ext cx="11234265" cy="444234"/>
          </a:xfrm>
        </p:spPr>
        <p:txBody>
          <a:bodyPr anchor="b">
            <a:noAutofit/>
          </a:bodyPr>
          <a:lstStyle/>
          <a:p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5427234" y="850197"/>
            <a:ext cx="6683415" cy="63045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42956E3-3C4D-E945-C932-8100834C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767DF7DB-65CD-BDD7-41E4-1DFB736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39338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2F4DB14F-0C78-6D8E-0680-2D0C1A3E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3170" y="6629400"/>
            <a:ext cx="10828422" cy="293914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sz="1000" dirty="0"/>
          </a:p>
        </p:txBody>
      </p:sp>
      <p:pic>
        <p:nvPicPr>
          <p:cNvPr id="23" name="Afbeelding 22" descr="Afbeelding met Kleurrijkheid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1D250623-BDF6-6CE1-7687-9EBAACAB4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3" y="403901"/>
            <a:ext cx="3901448" cy="7315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7ED4D-3503-BD6E-4AAC-98AF32C0C89C}"/>
              </a:ext>
            </a:extLst>
          </p:cNvPr>
          <p:cNvSpPr txBox="1"/>
          <p:nvPr/>
        </p:nvSpPr>
        <p:spPr>
          <a:xfrm>
            <a:off x="8051304" y="1581618"/>
            <a:ext cx="3321545" cy="4388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bedoeling is dat het groepje leerlingen dat voor koralen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heeft gekozen, zelfstandig aan het werk gaat met de activiteiten die genoemd zijn in deze PowerPoint presentatie.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Meer informatie staat in het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 voor leerlingen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Alleen activiteiten 5, 6 en 7 zijn gelijk voor elke projectgroep.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is belangrijk dat deze tegelijkertijd uitgevoerd worden.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93273-C112-DE86-236F-6E7A52B851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5" t="25229" r="35694" b="29892"/>
          <a:stretch/>
        </p:blipFill>
        <p:spPr>
          <a:xfrm>
            <a:off x="6431756" y="4280166"/>
            <a:ext cx="1490663" cy="1533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42C6F6-DC16-0156-17B2-5007CAF43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93" t="31043" r="33773" b="33885"/>
          <a:stretch/>
        </p:blipFill>
        <p:spPr>
          <a:xfrm>
            <a:off x="-10728" y="1581619"/>
            <a:ext cx="6192817" cy="4109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7EF039-2D46-273C-B056-CAA7AD611A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36" t="10937" r="10638" b="7812"/>
          <a:stretch/>
        </p:blipFill>
        <p:spPr>
          <a:xfrm>
            <a:off x="4829173" y="403223"/>
            <a:ext cx="2222667" cy="3174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F7E024-F79C-481F-AB29-7947894BD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40" y="11017"/>
            <a:ext cx="1678359" cy="16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098" y="1631895"/>
            <a:ext cx="10086765" cy="312721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instrument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Reef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Renewal Bonaire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bescherming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de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br>
              <a:rPr lang="nl-BQ" sz="1800" b="1" kern="100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25AFF22-6A48-9DC1-9845-FDDD28BB9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8589602"/>
              </p:ext>
            </p:extLst>
          </p:nvPr>
        </p:nvGraphicFramePr>
        <p:xfrm>
          <a:off x="668282" y="1509175"/>
          <a:ext cx="8100803" cy="5400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B33DBF1-2BC9-EBC3-4E6E-109A0A1A69C7}"/>
              </a:ext>
            </a:extLst>
          </p:cNvPr>
          <p:cNvSpPr txBox="1"/>
          <p:nvPr/>
        </p:nvSpPr>
        <p:spPr>
          <a:xfrm>
            <a:off x="9351526" y="2024850"/>
            <a:ext cx="24717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 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vorige activiteit heb je jullie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ideeën</a:t>
            </a:r>
            <a:r>
              <a:rPr lang="nl-NL" sz="1800" b="1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opgeschreven</a:t>
            </a:r>
            <a:r>
              <a:rPr lang="nl-NL" sz="1800" b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nl-NL" sz="1800" b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</a:t>
            </a:r>
            <a:r>
              <a:rPr lang="nl-NL" sz="1800" b="1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</a:t>
            </a:r>
            <a:r>
              <a:rPr lang="nl-NL" sz="1800" b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product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(vlog, blog, nieuwsbericht, podcast, poster, (digitale) flyer, etc.) om mensen in beweging te krijgen voor de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vissen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groepje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maakt nu het instrument voo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Reef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Renewal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Bonaire. </a:t>
            </a:r>
          </a:p>
          <a:p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1 uur a 2 uren. </a:t>
            </a:r>
            <a:endParaRPr lang="nl-BQ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A54948F3-38B0-C3DA-72A6-D7814DE1F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65" y="359505"/>
            <a:ext cx="32004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644" y="372533"/>
            <a:ext cx="4200525" cy="1868196"/>
          </a:xfrm>
        </p:spPr>
        <p:txBody>
          <a:bodyPr anchor="b">
            <a:normAutofit fontScale="90000"/>
          </a:bodyPr>
          <a:lstStyle/>
          <a:p>
            <a:br>
              <a:rPr lang="en-US" b="1" dirty="0"/>
            </a:b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voorbereiden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Reef Renewal Bonaire</a:t>
            </a:r>
            <a:br>
              <a:rPr lang="nl-BQ" b="1" kern="100" dirty="0">
                <a:effectLst/>
              </a:rPr>
            </a:br>
            <a:endParaRPr lang="en-US" b="1" dirty="0"/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52D33DF8-CFCB-6570-2277-8DADDCAB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2066" y="1983018"/>
            <a:ext cx="4489497" cy="4280278"/>
          </a:xfrm>
        </p:spPr>
        <p:txBody>
          <a:bodyPr>
            <a:normAutofit/>
          </a:bodyPr>
          <a:lstStyle/>
          <a:p>
            <a:pPr marL="450215">
              <a:spcBef>
                <a:spcPts val="800"/>
              </a:spcBef>
              <a:spcAft>
                <a:spcPts val="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De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evaluatie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kan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heel</a:t>
            </a:r>
            <a:r>
              <a:rPr lang="nl-NL" sz="1800" spc="-1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goed gebeuren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aan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de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hand</a:t>
            </a:r>
            <a:r>
              <a:rPr lang="nl-NL" sz="1800" spc="-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van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systematiek, zoals de</a:t>
            </a:r>
            <a:r>
              <a:rPr lang="nl-NL" sz="1800" spc="-1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plus-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delta</a:t>
            </a:r>
            <a:r>
              <a:rPr lang="nl-NL" dirty="0">
                <a:latin typeface="Calibri" panose="020F0502020204030204" pitchFamily="34" charset="0"/>
                <a:ea typeface="Carlito"/>
                <a:cs typeface="Carlito"/>
              </a:rPr>
              <a:t>m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ethode, om de creatie van de tools om duurzaamheid op Bonaire te bevorderen,</a:t>
            </a:r>
            <a:r>
              <a:rPr lang="nl-NL" sz="1800" spc="-3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te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bespreken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met</a:t>
            </a:r>
            <a:r>
              <a:rPr lang="nl-NL" sz="1800" spc="-1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elkaar.</a:t>
            </a:r>
            <a:r>
              <a:rPr lang="nl-NL" sz="1800" spc="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</a:p>
          <a:p>
            <a:pPr marL="450215">
              <a:spcBef>
                <a:spcPts val="115"/>
              </a:spcBef>
              <a:spcAft>
                <a:spcPts val="0"/>
              </a:spcAft>
            </a:pPr>
            <a:endParaRPr lang="nl-NL" sz="1800" spc="25" dirty="0">
              <a:effectLst/>
              <a:latin typeface="Calibri" panose="020F0502020204030204" pitchFamily="34" charset="0"/>
              <a:ea typeface="Carlito"/>
              <a:cs typeface="Carlito"/>
            </a:endParaRPr>
          </a:p>
          <a:p>
            <a:pPr marL="450215">
              <a:spcBef>
                <a:spcPts val="115"/>
              </a:spcBef>
              <a:spcAft>
                <a:spcPts val="0"/>
              </a:spcAft>
            </a:pP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De</a:t>
            </a:r>
            <a:r>
              <a:rPr lang="nl-NL" spc="-25" dirty="0">
                <a:latin typeface="Carlito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‘gastorganisaties’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kunnen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ook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goed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meedenken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over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wat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succesvol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was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wat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beter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kan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als het gaat om tools voor bewustwording te creëren. Ook de follow-up mogelijkheden zijn belangrijk!</a:t>
            </a:r>
            <a:endParaRPr lang="nl-BQ" sz="1800" dirty="0">
              <a:effectLst/>
              <a:latin typeface="Carlito"/>
              <a:ea typeface="Carlito"/>
              <a:cs typeface="Carlito"/>
            </a:endParaRPr>
          </a:p>
          <a:p>
            <a:endParaRPr lang="nl-BQ" sz="15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00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4C81B4D-F060-418E-A958-B2BDC1A258F8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EA0C5E2-2101-4841-0C43-373867D3E5D1}"/>
              </a:ext>
            </a:extLst>
          </p:cNvPr>
          <p:cNvSpPr txBox="1"/>
          <p:nvPr/>
        </p:nvSpPr>
        <p:spPr>
          <a:xfrm>
            <a:off x="6394291" y="5539714"/>
            <a:ext cx="4654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 per presentatie: 10 minuten en nabespreking 5 minuten </a:t>
            </a:r>
          </a:p>
          <a:p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Totale tijd is afhankelijk van de hoeveelheid groepen </a:t>
            </a:r>
            <a:endParaRPr lang="nl-BQ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 descr="Afbeelding met schets, ontwerp, illustratie&#10;&#10;Automatisch gegenereerde beschrijving">
            <a:extLst>
              <a:ext uri="{FF2B5EF4-FFF2-40B4-BE49-F238E27FC236}">
                <a16:creationId xmlns:a16="http://schemas.microsoft.com/office/drawing/2014/main" id="{68BD68AB-0CB1-80F7-0A91-EAAFCF6F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4" y="49627"/>
            <a:ext cx="6121425" cy="4073530"/>
          </a:xfrm>
          <a:prstGeom prst="rect">
            <a:avLst/>
          </a:prstGeom>
        </p:spPr>
      </p:pic>
      <p:pic>
        <p:nvPicPr>
          <p:cNvPr id="11" name="Afbeelding 10" descr="Afbeelding met lijn, diagram, ontwerp&#10;&#10;Automatisch gegenereerde beschrijving">
            <a:extLst>
              <a:ext uri="{FF2B5EF4-FFF2-40B4-BE49-F238E27FC236}">
                <a16:creationId xmlns:a16="http://schemas.microsoft.com/office/drawing/2014/main" id="{8B1C84C8-2950-709E-E768-DFD066D8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2" y="4192016"/>
            <a:ext cx="2352675" cy="1562100"/>
          </a:xfrm>
          <a:prstGeom prst="rect">
            <a:avLst/>
          </a:prstGeom>
        </p:spPr>
      </p:pic>
      <p:pic>
        <p:nvPicPr>
          <p:cNvPr id="18" name="Afbeelding 17" descr="Afbeelding met schermopname, tekst, tekenfilm, schommel&#10;&#10;Automatisch gegenereerde beschrijving">
            <a:extLst>
              <a:ext uri="{FF2B5EF4-FFF2-40B4-BE49-F238E27FC236}">
                <a16:creationId xmlns:a16="http://schemas.microsoft.com/office/drawing/2014/main" id="{0929E3DD-4179-A7E3-9207-A6227A094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4894336"/>
            <a:ext cx="3105150" cy="147637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6845F3F-4A9D-EF04-C581-6943B2A3D8AF}"/>
              </a:ext>
            </a:extLst>
          </p:cNvPr>
          <p:cNvSpPr/>
          <p:nvPr/>
        </p:nvSpPr>
        <p:spPr>
          <a:xfrm>
            <a:off x="5165689" y="3635881"/>
            <a:ext cx="1817568" cy="1703918"/>
          </a:xfrm>
          <a:prstGeom prst="wedgeEllipseCallout">
            <a:avLst>
              <a:gd name="adj1" fmla="val 55705"/>
              <a:gd name="adj2" fmla="val 5477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presentatie op video opnemen kan ook! 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natuur, rif, water, onderwater&#10;&#10;Automatisch gegenereerde beschrijving">
            <a:extLst>
              <a:ext uri="{FF2B5EF4-FFF2-40B4-BE49-F238E27FC236}">
                <a16:creationId xmlns:a16="http://schemas.microsoft.com/office/drawing/2014/main" id="{15A6533F-C3D1-0A21-4682-5CBA2302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3" y="1565275"/>
            <a:ext cx="3516313" cy="1939925"/>
          </a:xfrm>
          <a:prstGeom prst="rect">
            <a:avLst/>
          </a:prstGeom>
        </p:spPr>
      </p:pic>
      <p:pic>
        <p:nvPicPr>
          <p:cNvPr id="12" name="Afbeelding 11" descr="Afbeelding met buitenshuis, water, plant, meer&#10;&#10;Automatisch gegenereerde beschrijving">
            <a:extLst>
              <a:ext uri="{FF2B5EF4-FFF2-40B4-BE49-F238E27FC236}">
                <a16:creationId xmlns:a16="http://schemas.microsoft.com/office/drawing/2014/main" id="{C86C130F-1F8E-A949-3570-E46C0ED45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3" y="3567113"/>
            <a:ext cx="3516313" cy="2619375"/>
          </a:xfrm>
          <a:prstGeom prst="rect">
            <a:avLst/>
          </a:prstGeom>
        </p:spPr>
      </p:pic>
      <p:pic>
        <p:nvPicPr>
          <p:cNvPr id="8" name="Tijdelijke aanduiding voor inhoud 7" descr="Afbeelding met tekst, kaart, atlas, diagram&#10;&#10;Automatisch gegenereerde beschrijving">
            <a:extLst>
              <a:ext uri="{FF2B5EF4-FFF2-40B4-BE49-F238E27FC236}">
                <a16:creationId xmlns:a16="http://schemas.microsoft.com/office/drawing/2014/main" id="{A52F30C3-2AD5-51CA-6F17-BCED2702E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38" y="1565275"/>
            <a:ext cx="1643063" cy="1920875"/>
          </a:xfrm>
        </p:spPr>
      </p:pic>
      <p:pic>
        <p:nvPicPr>
          <p:cNvPr id="14" name="Afbeelding 13" descr="Afbeelding met strand, buitenshuis, grond, schermopname&#10;&#10;Automatisch gegenereerde beschrijving">
            <a:extLst>
              <a:ext uri="{FF2B5EF4-FFF2-40B4-BE49-F238E27FC236}">
                <a16:creationId xmlns:a16="http://schemas.microsoft.com/office/drawing/2014/main" id="{72BA799C-F78D-6F7C-7BB2-E9E88897A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r="31165" b="15446"/>
          <a:stretch/>
        </p:blipFill>
        <p:spPr>
          <a:xfrm>
            <a:off x="5151438" y="3548063"/>
            <a:ext cx="1643063" cy="2636838"/>
          </a:xfrm>
          <a:prstGeom prst="rect">
            <a:avLst/>
          </a:prstGeom>
        </p:spPr>
      </p:pic>
      <p:pic>
        <p:nvPicPr>
          <p:cNvPr id="18" name="Afbeelding 17" descr="Afbeelding met landschap, hemel, Waterlichaam, Waterbronnen&#10;&#10;Automatisch gegenereerde beschrijving">
            <a:extLst>
              <a:ext uri="{FF2B5EF4-FFF2-40B4-BE49-F238E27FC236}">
                <a16:creationId xmlns:a16="http://schemas.microsoft.com/office/drawing/2014/main" id="{7A289480-E4BA-9568-F907-79216CABC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3" y="1565275"/>
            <a:ext cx="3760788" cy="2078038"/>
          </a:xfrm>
          <a:prstGeom prst="rect">
            <a:avLst/>
          </a:prstGeom>
        </p:spPr>
      </p:pic>
      <p:pic>
        <p:nvPicPr>
          <p:cNvPr id="16" name="Afbeelding 15" descr="Afbeelding met persoon, kleding, Menselijk gezicht, Leren&#10;&#10;Automatisch gegenereerde beschrijving">
            <a:extLst>
              <a:ext uri="{FF2B5EF4-FFF2-40B4-BE49-F238E27FC236}">
                <a16:creationId xmlns:a16="http://schemas.microsoft.com/office/drawing/2014/main" id="{CDD5C15F-B0B8-9D2D-3363-0CBC91546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3" y="3705225"/>
            <a:ext cx="3760788" cy="24796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C447CA-4E42-054A-CE07-632EBD4B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nl-NL" dirty="0" err="1"/>
              <a:t>Masha</a:t>
            </a:r>
            <a:r>
              <a:rPr lang="nl-NL" dirty="0"/>
              <a:t> </a:t>
            </a:r>
            <a:r>
              <a:rPr lang="nl-NL" dirty="0" err="1"/>
              <a:t>danki</a:t>
            </a:r>
            <a:r>
              <a:rPr lang="nl-NL" dirty="0"/>
              <a:t>! </a:t>
            </a:r>
            <a:endParaRPr lang="nl-BQ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B571C0-512D-F91B-B634-AFD1F6B1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nl-NL" sz="100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93D96A-30AA-3792-3D68-78561ABB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085064-7D2C-6EDC-A5A5-3EDE44E1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sp>
        <p:nvSpPr>
          <p:cNvPr id="3" name="Tekstballon: ovaal 2">
            <a:extLst>
              <a:ext uri="{FF2B5EF4-FFF2-40B4-BE49-F238E27FC236}">
                <a16:creationId xmlns:a16="http://schemas.microsoft.com/office/drawing/2014/main" id="{557C93D4-4D7A-AFAF-9EE9-A584B3460898}"/>
              </a:ext>
            </a:extLst>
          </p:cNvPr>
          <p:cNvSpPr/>
          <p:nvPr/>
        </p:nvSpPr>
        <p:spPr>
          <a:xfrm>
            <a:off x="4544499" y="95219"/>
            <a:ext cx="5589528" cy="1364434"/>
          </a:xfrm>
          <a:prstGeom prst="wedgeEllipseCallout">
            <a:avLst>
              <a:gd name="adj1" fmla="val 55428"/>
              <a:gd name="adj2" fmla="val -5736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-6350">
              <a:lnSpc>
                <a:spcPct val="112000"/>
              </a:lnSpc>
              <a:spcAft>
                <a:spcPts val="780"/>
              </a:spcAft>
            </a:pPr>
            <a:r>
              <a:rPr lang="nl-N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Veel of bijna alle activiteiten komen uit </a:t>
            </a:r>
            <a:r>
              <a:rPr lang="nl-NL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het boek ‘</a:t>
            </a:r>
            <a:r>
              <a:rPr lang="nl-NL" sz="140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Toolbox</a:t>
            </a:r>
            <a:r>
              <a:rPr lang="nl-N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praktijkonderzoek’ (werkvormen voor onderzoek met kinderen! Schoenmakers, L. en anderen, 2023). </a:t>
            </a:r>
            <a:endParaRPr lang="nl-NL" sz="14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276087"/>
            <a:ext cx="10229526" cy="802619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Doelen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1F85751-C5C4-B467-5234-4828F399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50" y="1340507"/>
            <a:ext cx="2418385" cy="497735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 het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einde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hoofdstuk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10402" y="2032020"/>
            <a:ext cx="3909875" cy="4171860"/>
          </a:xfrm>
        </p:spPr>
        <p:txBody>
          <a:bodyPr>
            <a:normAutofit lnSpcReduction="10000"/>
          </a:bodyPr>
          <a:lstStyle/>
          <a:p>
            <a:r>
              <a:rPr lang="nl-NL" sz="1800" b="1" i="1" dirty="0">
                <a:latin typeface="Calibri-BoldItalic"/>
              </a:rPr>
              <a:t>k</a:t>
            </a:r>
            <a:r>
              <a:rPr lang="en-GB" sz="1800" b="1" i="1" dirty="0">
                <a:latin typeface="Calibri-BoldItalic"/>
              </a:rPr>
              <a:t>un je in </a:t>
            </a:r>
            <a:r>
              <a:rPr lang="en-GB" sz="1800" b="1" i="1" dirty="0" err="1">
                <a:latin typeface="Calibri-BoldItalic"/>
              </a:rPr>
              <a:t>jouw</a:t>
            </a:r>
            <a:r>
              <a:rPr lang="en-GB" sz="1800" b="1" i="1" dirty="0">
                <a:latin typeface="Calibri-BoldItalic"/>
              </a:rPr>
              <a:t> eigen </a:t>
            </a:r>
            <a:r>
              <a:rPr lang="en-GB" sz="1800" b="1" i="1" dirty="0" err="1">
                <a:latin typeface="Calibri-BoldItalic"/>
              </a:rPr>
              <a:t>woorden</a:t>
            </a:r>
            <a:r>
              <a:rPr lang="en-GB" sz="1800" b="1" i="1" dirty="0">
                <a:latin typeface="Calibri-BoldItalic"/>
              </a:rPr>
              <a:t> </a:t>
            </a:r>
            <a:r>
              <a:rPr lang="en-GB" sz="1800" b="1" i="1" dirty="0" err="1">
                <a:latin typeface="Calibri-BoldItalic"/>
              </a:rPr>
              <a:t>en</a:t>
            </a:r>
            <a:r>
              <a:rPr lang="en-GB" sz="1800" b="1" i="1" dirty="0">
                <a:latin typeface="Calibri-BoldItalic"/>
              </a:rPr>
              <a:t> taal </a:t>
            </a:r>
            <a:r>
              <a:rPr lang="en-GB" sz="1800" b="1" i="1" dirty="0" err="1">
                <a:latin typeface="Calibri-BoldItalic"/>
              </a:rPr>
              <a:t>uitleggen</a:t>
            </a:r>
            <a:r>
              <a:rPr lang="en-GB" sz="1800" b="1" i="1" dirty="0">
                <a:latin typeface="Calibri-BoldItalic"/>
              </a:rPr>
              <a:t> wat </a:t>
            </a:r>
            <a:r>
              <a:rPr lang="en-GB" sz="1800" b="1" i="1" dirty="0" err="1">
                <a:latin typeface="Calibri-BoldItalic"/>
              </a:rPr>
              <a:t>koralen</a:t>
            </a:r>
            <a:r>
              <a:rPr lang="en-GB" sz="1800" b="1" i="1" dirty="0">
                <a:latin typeface="Calibri-BoldItalic"/>
              </a:rPr>
              <a:t> </a:t>
            </a:r>
            <a:r>
              <a:rPr lang="en-GB" sz="1800" b="1" i="1" dirty="0" err="1">
                <a:latin typeface="Calibri-BoldItalic"/>
              </a:rPr>
              <a:t>zijn</a:t>
            </a:r>
            <a:r>
              <a:rPr lang="en-GB" sz="1800" b="1" i="1" dirty="0">
                <a:latin typeface="Calibri-BoldItalic"/>
              </a:rPr>
              <a:t> </a:t>
            </a:r>
            <a:r>
              <a:rPr lang="en-GB" sz="1800" b="1" i="1" dirty="0" err="1">
                <a:latin typeface="Calibri-BoldItalic"/>
              </a:rPr>
              <a:t>en</a:t>
            </a:r>
            <a:r>
              <a:rPr lang="en-GB" sz="1800" b="1" i="1" dirty="0">
                <a:latin typeface="Calibri-BoldItalic"/>
              </a:rPr>
              <a:t> </a:t>
            </a:r>
            <a:r>
              <a:rPr lang="en-GB" sz="1800" b="1" i="1" dirty="0" err="1">
                <a:latin typeface="Calibri-BoldItalic"/>
              </a:rPr>
              <a:t>welke</a:t>
            </a:r>
            <a:r>
              <a:rPr lang="en-GB" sz="1800" b="1" i="1" dirty="0">
                <a:latin typeface="Calibri-BoldItalic"/>
              </a:rPr>
              <a:t> </a:t>
            </a:r>
            <a:r>
              <a:rPr lang="en-GB" sz="1800" b="1" i="1" dirty="0" err="1">
                <a:latin typeface="Calibri-BoldItalic"/>
              </a:rPr>
              <a:t>soorten</a:t>
            </a:r>
            <a:r>
              <a:rPr lang="en-GB" sz="1800" b="1" i="1" dirty="0">
                <a:latin typeface="Calibri-BoldItalic"/>
              </a:rPr>
              <a:t> </a:t>
            </a:r>
            <a:r>
              <a:rPr lang="en-GB" sz="1800" b="1" i="1" dirty="0" err="1">
                <a:latin typeface="Calibri-BoldItalic"/>
              </a:rPr>
              <a:t>koralen</a:t>
            </a:r>
            <a:r>
              <a:rPr lang="en-GB" sz="1800" b="1" i="1" dirty="0">
                <a:latin typeface="Calibri-BoldItalic"/>
              </a:rPr>
              <a:t> op het </a:t>
            </a:r>
            <a:r>
              <a:rPr lang="en-GB" sz="1800" b="1" i="1" dirty="0" err="1">
                <a:latin typeface="Calibri-BoldItalic"/>
              </a:rPr>
              <a:t>rif</a:t>
            </a:r>
            <a:r>
              <a:rPr lang="en-GB" sz="1800" b="1" i="1" dirty="0">
                <a:latin typeface="Calibri-BoldItalic"/>
              </a:rPr>
              <a:t> </a:t>
            </a:r>
            <a:r>
              <a:rPr lang="en-GB" sz="1800" b="1" i="1" dirty="0" err="1">
                <a:latin typeface="Calibri-BoldItalic"/>
              </a:rPr>
              <a:t>bij</a:t>
            </a:r>
            <a:r>
              <a:rPr lang="en-GB" sz="1800" b="1" i="1" dirty="0">
                <a:latin typeface="Calibri-BoldItalic"/>
              </a:rPr>
              <a:t> Bonaire </a:t>
            </a:r>
            <a:r>
              <a:rPr lang="en-GB" sz="1800" b="1" i="1" dirty="0" err="1">
                <a:latin typeface="Calibri-BoldItalic"/>
              </a:rPr>
              <a:t>voorkomen</a:t>
            </a:r>
            <a:r>
              <a:rPr lang="en-GB" sz="1800" b="1" i="1" dirty="0">
                <a:latin typeface="Calibri-BoldItalic"/>
              </a:rPr>
              <a:t>. </a:t>
            </a:r>
            <a:endParaRPr lang="en-GB" sz="1800" b="1" i="1" dirty="0">
              <a:latin typeface="Calibri-BoldItalic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Verder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kun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je in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jouw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eigen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woorden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taal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vertellen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hoe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koralen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zich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voortplanten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welke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belangrijke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functie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koraal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heeft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in het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ecosysteem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van de zee. </a:t>
            </a:r>
          </a:p>
          <a:p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Tenslotte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kun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je in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jouw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eigen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woorden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taal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aangeven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welke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factoren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een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belangrijke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rol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spelen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welke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maatregelen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genomen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moeten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worden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om het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voortbestaan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van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koraalriffen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te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err="1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garanderen</a:t>
            </a:r>
            <a:r>
              <a:rPr lang="en-GB" sz="1800" b="1" i="1" dirty="0">
                <a:latin typeface="Calibri-BoldItalic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GB" sz="1800" b="1" i="1" dirty="0">
              <a:latin typeface="Calibri-BoldItal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0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47DACC-749E-EEC4-C3C6-59CE71F8B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96" t="40833" r="33196" b="32956"/>
          <a:stretch/>
        </p:blipFill>
        <p:spPr>
          <a:xfrm>
            <a:off x="4320277" y="1078706"/>
            <a:ext cx="7567472" cy="347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141" y="388178"/>
            <a:ext cx="9371949" cy="641506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Inhoud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onderdeel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5157788" y="1055956"/>
            <a:ext cx="6872287" cy="5802044"/>
          </a:xfrm>
        </p:spPr>
        <p:txBody>
          <a:bodyPr>
            <a:normAutofit/>
          </a:bodyPr>
          <a:lstStyle/>
          <a:p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Welkom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doelen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Toverstaf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Stille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dialoog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Pitch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Je eigen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droomwereld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5: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wat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wat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betekent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het door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mij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ontwikkelen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tool?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Ideeën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carrousel -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afvalrace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Zelf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video, blog, vlog, poster of folder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jouw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groepje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om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beschermen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Presentaties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eventueel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externe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organisaties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nodigt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iemand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Reef Renewal Bonaire of Beyond the Corals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de les (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eindpresentatie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of je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neemt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op,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zodat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versturen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Reef renewal Bonaire of Beyond the Corals. </a:t>
            </a:r>
            <a:endParaRPr lang="en-US" sz="17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0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/>
              <a:t>Marine Conservation without Borders, School of Field Studies, National Parks Foundation Bonaire, Resilience, Turks and Caicos Reef fund, Sustainable Energy and Marine Biodiversity Program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F9FF3-9BEA-A93E-B3D6-A842A8403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13" t="38750" r="30995" b="35624"/>
          <a:stretch/>
        </p:blipFill>
        <p:spPr>
          <a:xfrm>
            <a:off x="161925" y="1414462"/>
            <a:ext cx="4978501" cy="21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75AE-D563-8507-2A23-E9FE81A6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55" y="408018"/>
            <a:ext cx="4384861" cy="527813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Kenmerken koralen</a:t>
            </a:r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FACFF-44C8-0534-6B6E-1DEACF0DA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481" y="4901477"/>
            <a:ext cx="4347198" cy="1020450"/>
          </a:xfrm>
        </p:spPr>
        <p:txBody>
          <a:bodyPr>
            <a:noAutofit/>
          </a:bodyPr>
          <a:lstStyle/>
          <a:p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Schrijf op wat jij het meest opvallende kenmerk vindt of welk kenmerk nieuw is voor jou. 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CB04C-6A3D-4E25-200A-BA9CBCD4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3AE73-2FF9-AAC9-C757-D6E1B274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336D9-D2C2-5BA9-FE90-EE169E75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F81251-6792-78FA-EF44-C34F3913AC1E}"/>
              </a:ext>
            </a:extLst>
          </p:cNvPr>
          <p:cNvSpPr txBox="1">
            <a:spLocks/>
          </p:cNvSpPr>
          <p:nvPr/>
        </p:nvSpPr>
        <p:spPr>
          <a:xfrm>
            <a:off x="453403" y="1639738"/>
            <a:ext cx="4347198" cy="102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87DE54-D696-2BDA-074F-67565AF1DF76}"/>
              </a:ext>
            </a:extLst>
          </p:cNvPr>
          <p:cNvSpPr txBox="1"/>
          <p:nvPr/>
        </p:nvSpPr>
        <p:spPr>
          <a:xfrm>
            <a:off x="792955" y="870503"/>
            <a:ext cx="4929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Bestudeer het hoofdstuk koralen uit het tekstboek.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0C4168-9BA7-AFE6-9003-132C284F8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40" t="21866" r="31968" b="27291"/>
          <a:stretch/>
        </p:blipFill>
        <p:spPr>
          <a:xfrm>
            <a:off x="6962481" y="75895"/>
            <a:ext cx="5229519" cy="4454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4E8FC5-7FC5-46F9-59F4-2E26B051AF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21" t="31980" r="33009" b="17291"/>
          <a:stretch/>
        </p:blipFill>
        <p:spPr>
          <a:xfrm>
            <a:off x="0" y="1758147"/>
            <a:ext cx="5801124" cy="50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A92C6-636A-8526-94E3-D9723697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27" y="489410"/>
            <a:ext cx="3669974" cy="5790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1:Toverstaf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7F83E-F6E5-9843-ADF8-4968A4C7E260}"/>
              </a:ext>
            </a:extLst>
          </p:cNvPr>
          <p:cNvSpPr txBox="1"/>
          <p:nvPr/>
        </p:nvSpPr>
        <p:spPr>
          <a:xfrm>
            <a:off x="5765800" y="753532"/>
            <a:ext cx="5571066" cy="4620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10312" indent="-210312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Waarschijnlijk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weten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het om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meerdere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redenen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erg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goed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gaat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 de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moment. </a:t>
            </a:r>
          </a:p>
          <a:p>
            <a:pPr marL="210312" indent="-210312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Zoek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de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koraalziekte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die er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heerst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10312" indent="-210312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Individueel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Stel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jezelf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wondervraag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Wat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mogelijk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qua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gezondheid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groei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de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wat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 dan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gebeuren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210312" indent="-210312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het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groepje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Vertel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elkaar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wonderen je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ziet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gebeuren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toverstaf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hebben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waarmee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wonderen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kunnen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verrichten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10312" indent="-210312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Schrijf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groepje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wonderverhaal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waarbij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het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bijvoorbeeld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lukt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om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volledig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genezen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laten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aangroeien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10312" indent="-210312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0312" indent="-210312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uur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93103-FFE8-5FE6-44F5-E546CC6E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GB" sz="1000" kern="1200"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GB" sz="1000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D2520-665A-1F8F-0C09-3B4FA73087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80B68-9F06-814D-63F7-6C3D6BB1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kern="1200" dirty="0">
                <a:latin typeface="+mn-lt"/>
                <a:ea typeface="+mn-ea"/>
                <a:cs typeface="+mn-cs"/>
              </a:rPr>
              <a:t>Add a footer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6D8579-146C-FAFB-AD9E-6AF2EED06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08" t="25185" r="32634" b="38889"/>
          <a:stretch/>
        </p:blipFill>
        <p:spPr>
          <a:xfrm>
            <a:off x="270934" y="1955800"/>
            <a:ext cx="5414350" cy="318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8AF87-2BED-358B-5FA8-42E5E796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762850"/>
            <a:ext cx="9371949" cy="681988"/>
          </a:xfrm>
        </p:spPr>
        <p:txBody>
          <a:bodyPr anchor="b"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2: Stille dialoog</a:t>
            </a:r>
            <a:endParaRPr lang="nl-BQ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45548-F5E3-2A56-6269-F8CC6E0EB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067" y="1556280"/>
            <a:ext cx="5884333" cy="50731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 jouw groepje ga je een stille dialoog aan.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verkent elkaars ideeën, reflecties en inzichten over het onderwerp koraal.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communicatiemiddel is de 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flap-over 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het 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whiteboard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schrijft jouw eigen reflecties op over het onderwerp koralen</a:t>
            </a: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schrijft op wat jij vindt en ziet dat de bedreigingen zijn voor koralen</a:t>
            </a: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schrijft op wat jij vindt dat er moet gebeuren om de koralen te beschermen. </a:t>
            </a: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reageert op elkaars inbreng via de flap-over of via het whiteboard. </a:t>
            </a:r>
          </a:p>
          <a:p>
            <a:pPr marL="342900" indent="-342900">
              <a:buAutoNum type="arabicPeriod"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NB. De stille dialoog kun je bijvoorbeeld voeren door vraagtekens, uitroeptekens, pijlen bij elkaars input te plaatsen en vragen te stellen bij de input.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FC6515F-E527-B609-FBDA-DB8992B12F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-2" b="-2"/>
          <a:stretch/>
        </p:blipFill>
        <p:spPr>
          <a:xfrm>
            <a:off x="7120466" y="1459653"/>
            <a:ext cx="4609775" cy="4620682"/>
          </a:xfrm>
          <a:prstGeom prst="ellipse">
            <a:avLst/>
          </a:prstGeom>
          <a:noFill/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918E17-0AF1-86FC-68C9-B97D0591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nl-NL" sz="100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E1756FD-C2F9-900E-58E3-A857E3ED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77CA353-32D8-59CC-BE0E-F934D95F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14:cNvPr>
              <p14:cNvContentPartPr/>
              <p14:nvPr/>
            </p14:nvContentPartPr>
            <p14:xfrm>
              <a:off x="5243299" y="324313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4299" y="323449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35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8AF87-2BED-358B-5FA8-42E5E796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583707"/>
            <a:ext cx="3576841" cy="591783"/>
          </a:xfrm>
        </p:spPr>
        <p:txBody>
          <a:bodyPr anchor="b">
            <a:normAutofit fontScale="9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3: Pitch </a:t>
            </a:r>
            <a:endParaRPr lang="nl-BQ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FC6515F-E527-B609-FBDA-DB8992B12F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3" r="13443"/>
          <a:stretch/>
        </p:blipFill>
        <p:spPr>
          <a:xfrm>
            <a:off x="1409700" y="1556281"/>
            <a:ext cx="4610099" cy="4620682"/>
          </a:xfrm>
          <a:prstGeom prst="ellipse">
            <a:avLst/>
          </a:prstGeom>
          <a:noFill/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45548-F5E3-2A56-6269-F8CC6E0EB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7824" y="554603"/>
            <a:ext cx="4478867" cy="4620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Deze opdracht doe je samen met jullie groepje.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Eigenlijk is de echte naam van deze opdracht een ‘Elevator pitch’. Als je in de lift staat heb je meestal maar 1 minuut of korter om snel even een kort praatje te maken. </a:t>
            </a: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Individueel: je bedenkt een ontwerpidee voor de bescherming van de koralen. </a:t>
            </a: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werkt jouw idee uit en zorgt dat je dit in 1 minuut kan vertellen aan jouw groepje </a:t>
            </a: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alle leerlingen klaar zijn met de voorbereiding, houden jullie een voor een ‘presentatie van 1 minuut’, ofwel een ‘pitch’. </a:t>
            </a: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geven elkaar een onderbouwd cijfer voor de pitch. Degene met het hoogste cijfer heeft gewonnen. 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30 minuten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918E17-0AF1-86FC-68C9-B97D0591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nl-NL" sz="100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E1756FD-C2F9-900E-58E3-A857E3ED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77CA353-32D8-59CC-BE0E-F934D95F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14:cNvPr>
              <p14:cNvContentPartPr/>
              <p14:nvPr/>
            </p14:nvContentPartPr>
            <p14:xfrm>
              <a:off x="5243299" y="324313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4299" y="32341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812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8AF87-2BED-358B-5FA8-42E5E796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433" y="919616"/>
            <a:ext cx="4629033" cy="494317"/>
          </a:xfrm>
        </p:spPr>
        <p:txBody>
          <a:bodyPr anchor="b">
            <a:normAutofit fontScale="9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4: Jouw eigen droomwereld </a:t>
            </a:r>
            <a:endParaRPr lang="nl-BQ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FC6515F-E527-B609-FBDA-DB8992B12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2" b="2"/>
          <a:stretch/>
        </p:blipFill>
        <p:spPr>
          <a:xfrm>
            <a:off x="746067" y="896112"/>
            <a:ext cx="5216979" cy="5065776"/>
          </a:xfrm>
          <a:prstGeom prst="ellipse">
            <a:avLst/>
          </a:prstGeom>
          <a:noFill/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45548-F5E3-2A56-6269-F8CC6E0EB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2433" y="1413933"/>
            <a:ext cx="4763499" cy="45677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bedenkt een ontspanningsoefening waarbij je jouw medeleerlingen van jouw groepje mee neemt naar jouw droom onderwater wereld. 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doet zelf jouw ogen dicht en stemt je even helemaal af op de Caribische blauwe zee en al het leven dat zich daarin bevindt… 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dan: schrijf je vanuit deze afstemming verder.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Beschrijf de mooiste onderwaterwereld die je je kunt bedenken en gebruik hierbij het principe van ‘Show,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’. Neem de luisteraar die aan jouw ontspanningsoefening gaat meedoen helemaal mee. Wat ziet deze persoon? Wat hoort deze? Wat gebeurt er allemaal?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30 minuten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918E17-0AF1-86FC-68C9-B97D0591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nl-NL" sz="100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E1756FD-C2F9-900E-58E3-A857E3ED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77CA353-32D8-59CC-BE0E-F934D95F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/>
              <a:t>Add a footer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14:cNvPr>
              <p14:cNvContentPartPr/>
              <p14:nvPr/>
            </p14:nvContentPartPr>
            <p14:xfrm>
              <a:off x="5243299" y="324313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4299" y="32341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57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hands around a light bulb&#10;&#10;Description automatically generated">
            <a:extLst>
              <a:ext uri="{FF2B5EF4-FFF2-40B4-BE49-F238E27FC236}">
                <a16:creationId xmlns:a16="http://schemas.microsoft.com/office/drawing/2014/main" id="{9BA34616-2D94-7EFC-9CBA-21A6272DE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81" y="5012646"/>
            <a:ext cx="1595293" cy="16167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AAE637-D31F-C9C4-1D2B-E62F10FB5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06" t="31779" r="54701" b="14788"/>
          <a:stretch/>
        </p:blipFill>
        <p:spPr>
          <a:xfrm>
            <a:off x="6140236" y="1682702"/>
            <a:ext cx="1463721" cy="4786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457" y="1063707"/>
            <a:ext cx="10392834" cy="823912"/>
          </a:xfrm>
        </p:spPr>
        <p:txBody>
          <a:bodyPr>
            <a:normAutofit fontScale="90000"/>
          </a:bodyPr>
          <a:lstStyle/>
          <a:p>
            <a:b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5: Als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wat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betekent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het door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mij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ontwikkelen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tool?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Ideeën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carrousel.</a:t>
            </a:r>
            <a:br>
              <a:rPr lang="nl-BQ" sz="1800" b="1" kern="100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52D33DF8-CFCB-6570-2277-8DADDCABB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6157" y="1522282"/>
            <a:ext cx="5507666" cy="454276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Opdracht in projectgroepen: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</a:t>
            </a:r>
            <a:r>
              <a:rPr lang="nl-BQ" sz="1800" kern="1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zou</a:t>
            </a:r>
            <a:r>
              <a:rPr lang="nl-NL" sz="1800" kern="1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 jullie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kunnen doen om andere mensen</a:t>
            </a:r>
            <a:r>
              <a:rPr lang="nl-NL" sz="1800" kern="1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positief</a:t>
            </a:r>
            <a:r>
              <a:rPr lang="nl-BQ" sz="1800" kern="1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beïnvloeden</a:t>
            </a:r>
            <a:r>
              <a:rPr lang="nl-BQ" sz="1800" kern="100" spc="-1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 meer</a:t>
            </a:r>
            <a:r>
              <a:rPr lang="nl-BQ" sz="1800" kern="1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nl-BQ" sz="1800" kern="1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doen</a:t>
            </a:r>
            <a:r>
              <a:rPr lang="nl-BQ" sz="1800" kern="1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nl-BQ" sz="1800" kern="1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21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r>
              <a:rPr lang="nl-NL" sz="2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 Bonaire?</a:t>
            </a:r>
            <a:endParaRPr lang="nl-BQ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Brainstorm samen met jullie groep over wat </a:t>
            </a:r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‘tool’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geschikt zou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zijn: digitale filmpjes of folders om bewustwording te creëren voor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minder plastic gebruiken.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schrijft met jouw projectgroep jullie ideeën voor hun tool op een flip-over.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flip-overs blijven op de tafel liggen, terwijl </a:t>
            </a:r>
            <a:r>
              <a:rPr lang="nl-NL" sz="1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projectgroepen mogen rouleren</a:t>
            </a:r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elkaar mogen helpen door nieuwe inzichten en aanvullende ideeën op te schrijven.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30 tot 60 minuten </a:t>
            </a:r>
            <a:endParaRPr lang="nl-BQ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Q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03660D9-0CDF-E700-6CCB-64F51EBCB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6" t="54050" r="28002" b="10871"/>
          <a:stretch/>
        </p:blipFill>
        <p:spPr>
          <a:xfrm>
            <a:off x="7603957" y="1522282"/>
            <a:ext cx="4376228" cy="4188801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0A5329E9-14C8-9ECA-C549-62E0AF4C93DC}"/>
              </a:ext>
            </a:extLst>
          </p:cNvPr>
          <p:cNvCxnSpPr/>
          <p:nvPr/>
        </p:nvCxnSpPr>
        <p:spPr>
          <a:xfrm flipH="1">
            <a:off x="7071130" y="2690121"/>
            <a:ext cx="1065654" cy="13297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29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{A4F9B43B-9129-4526-879A-634A0AD11089}tf03098889_win32</Template>
  <TotalTime>9161</TotalTime>
  <Words>1226</Words>
  <Application>Microsoft Office PowerPoint</Application>
  <PresentationFormat>Widescreen</PresentationFormat>
  <Paragraphs>131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Calibri-BoldItalic</vt:lpstr>
      <vt:lpstr>Carlito</vt:lpstr>
      <vt:lpstr>Corbel</vt:lpstr>
      <vt:lpstr>Ecology 16x9</vt:lpstr>
      <vt:lpstr>Koralen </vt:lpstr>
      <vt:lpstr>Doelen </vt:lpstr>
      <vt:lpstr>Inhoud onderdeel koralen</vt:lpstr>
      <vt:lpstr>Kenmerken koralen</vt:lpstr>
      <vt:lpstr>Activiteit 1:Toverstaf</vt:lpstr>
      <vt:lpstr>Activiteit 2: Stille dialoog</vt:lpstr>
      <vt:lpstr>Activiteit 3: Pitch </vt:lpstr>
      <vt:lpstr>Activiteit 4: Jouw eigen droomwereld </vt:lpstr>
      <vt:lpstr> Activiteit 5: Als ik weet wat ik nu weet, wat betekent dit dan voor het door mij te ontwikkelen tool? Ideeën carrousel. </vt:lpstr>
      <vt:lpstr>Activiteit 6: maken van een instrument voor Reef  Renewal Bonaire ter bescherming van de koralen </vt:lpstr>
      <vt:lpstr> Activiteit 7: Presentatie voorbereiden voor Reef Renewal Bonaire </vt:lpstr>
      <vt:lpstr>Masha danki!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Books in two languages about the nature of Bonaire for the schools</dc:title>
  <dc:creator>Lilianne Hercules</dc:creator>
  <cp:lastModifiedBy>Robby Thigpen</cp:lastModifiedBy>
  <cp:revision>322</cp:revision>
  <cp:lastPrinted>2024-01-12T19:36:03Z</cp:lastPrinted>
  <dcterms:created xsi:type="dcterms:W3CDTF">2023-10-13T13:42:22Z</dcterms:created>
  <dcterms:modified xsi:type="dcterms:W3CDTF">2024-09-09T00:49:55Z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