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1511" r:id="rId3"/>
    <p:sldId id="1512" r:id="rId4"/>
    <p:sldId id="258" r:id="rId5"/>
    <p:sldId id="1509" r:id="rId6"/>
    <p:sldId id="1490" r:id="rId7"/>
    <p:sldId id="1510" r:id="rId8"/>
    <p:sldId id="1508" r:id="rId9"/>
    <p:sldId id="262" r:id="rId10"/>
    <p:sldId id="1513" r:id="rId11"/>
    <p:sldId id="260" r:id="rId12"/>
    <p:sldId id="257" r:id="rId13"/>
    <p:sldId id="259" r:id="rId14"/>
    <p:sldId id="261" r:id="rId15"/>
    <p:sldId id="1516" r:id="rId16"/>
    <p:sldId id="1515" r:id="rId17"/>
    <p:sldId id="263" r:id="rId18"/>
    <p:sldId id="1514" r:id="rId19"/>
    <p:sldId id="1517" r:id="rId20"/>
    <p:sldId id="151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0"/>
  </p:normalViewPr>
  <p:slideViewPr>
    <p:cSldViewPr snapToGrid="0">
      <p:cViewPr varScale="1">
        <p:scale>
          <a:sx n="96" d="100"/>
          <a:sy n="96" d="100"/>
        </p:scale>
        <p:origin x="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378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98512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92125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387" y="2814319"/>
            <a:ext cx="9618693" cy="3511999"/>
          </a:xfrm>
        </p:spPr>
        <p:txBody>
          <a:bodyPr>
            <a:normAutofit/>
          </a:bodyPr>
          <a:lstStyle>
            <a:lvl1pPr>
              <a:defRPr sz="1600"/>
            </a:lvl1pPr>
            <a:lvl2pPr>
              <a:defRPr sz="1600"/>
            </a:lvl2pPr>
            <a:lvl3pPr>
              <a:defRPr sz="1600"/>
            </a:lvl3pPr>
            <a:lvl4pPr>
              <a:defRPr sz="1600"/>
            </a:lvl4pPr>
            <a:lvl5pPr>
              <a:defRPr sz="1600"/>
            </a:lvl5pPr>
          </a:lstStyle>
          <a:p>
            <a:pPr lvl="0"/>
            <a:r>
              <a:rPr lang="en-GB" noProof="0"/>
              <a:t>Click to edit Master text styles</a:t>
            </a:r>
          </a:p>
        </p:txBody>
      </p:sp>
      <p:sp>
        <p:nvSpPr>
          <p:cNvPr id="4" name="Titel 3">
            <a:extLst>
              <a:ext uri="{FF2B5EF4-FFF2-40B4-BE49-F238E27FC236}">
                <a16:creationId xmlns:a16="http://schemas.microsoft.com/office/drawing/2014/main" id="{1B07664B-D9E0-4078-9E86-B9F654D24DB4}"/>
              </a:ext>
            </a:extLst>
          </p:cNvPr>
          <p:cNvSpPr>
            <a:spLocks noGrp="1"/>
          </p:cNvSpPr>
          <p:nvPr>
            <p:ph type="title"/>
          </p:nvPr>
        </p:nvSpPr>
        <p:spPr>
          <a:xfrm>
            <a:off x="1943387" y="531682"/>
            <a:ext cx="9618693" cy="1109197"/>
          </a:xfrm>
        </p:spPr>
        <p:txBody>
          <a:bodyPr>
            <a:normAutofit/>
          </a:bodyPr>
          <a:lstStyle>
            <a:lvl1pPr>
              <a:defRPr sz="4000"/>
            </a:lvl1pPr>
          </a:lstStyle>
          <a:p>
            <a:r>
              <a:rPr lang="en-GB" noProof="0"/>
              <a:t>Click to edit Master title style</a:t>
            </a:r>
            <a:endParaRPr lang="nl-NL" noProof="0"/>
          </a:p>
        </p:txBody>
      </p:sp>
    </p:spTree>
    <p:extLst>
      <p:ext uri="{BB962C8B-B14F-4D97-AF65-F5344CB8AC3E}">
        <p14:creationId xmlns:p14="http://schemas.microsoft.com/office/powerpoint/2010/main" val="357826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5013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96299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02926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1615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5899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96928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4318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8/7/2024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1056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8/7/2024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30284079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 id="2147483713" r:id="rId12"/>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teno.be/assets/downloads/cteno/werkvormen_interactieveklaspraktijk_bundel.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onderwijskennis.nl/kennisbank/hoe-geef-je-vorm-aan-effectief-taalgericht"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uitgeverij-coutinho.cld.bz/9789046907573-inkijk/25/" TargetMode="External"/><Relationship Id="rId5" Type="http://schemas.openxmlformats.org/officeDocument/2006/relationships/hyperlink" Target="https://lt-tijdschriften.nl/ojs/index.php/ltt/article/view/475" TargetMode="External"/><Relationship Id="rId4" Type="http://schemas.openxmlformats.org/officeDocument/2006/relationships/hyperlink" Target="https://www.slo.nl/thema/meer/taalgericht-vakonderwijs/lesvoorbeelden-materialen/-vakonderwij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572980-FB84-8C29-1FAC-FAC5ECE2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B5E3C1-0DB6-2564-EC6C-CEC83FFE2567}"/>
              </a:ext>
            </a:extLst>
          </p:cNvPr>
          <p:cNvPicPr>
            <a:picLocks noChangeAspect="1"/>
          </p:cNvPicPr>
          <p:nvPr/>
        </p:nvPicPr>
        <p:blipFill rotWithShape="1">
          <a:blip r:embed="rId2">
            <a:alphaModFix amt="60000"/>
          </a:blip>
          <a:srcRect t="8076" b="7655"/>
          <a:stretch/>
        </p:blipFill>
        <p:spPr>
          <a:xfrm>
            <a:off x="1" y="1"/>
            <a:ext cx="12192000" cy="6857999"/>
          </a:xfrm>
          <a:prstGeom prst="rect">
            <a:avLst/>
          </a:prstGeom>
        </p:spPr>
      </p:pic>
      <p:sp>
        <p:nvSpPr>
          <p:cNvPr id="2" name="Titel 1">
            <a:extLst>
              <a:ext uri="{FF2B5EF4-FFF2-40B4-BE49-F238E27FC236}">
                <a16:creationId xmlns:a16="http://schemas.microsoft.com/office/drawing/2014/main" id="{A238EC6C-CEB2-051A-7B17-819A2BC645A8}"/>
              </a:ext>
            </a:extLst>
          </p:cNvPr>
          <p:cNvSpPr>
            <a:spLocks noGrp="1"/>
          </p:cNvSpPr>
          <p:nvPr>
            <p:ph type="ctrTitle"/>
          </p:nvPr>
        </p:nvSpPr>
        <p:spPr>
          <a:xfrm>
            <a:off x="2301923" y="1416615"/>
            <a:ext cx="7588155" cy="2236264"/>
          </a:xfrm>
        </p:spPr>
        <p:txBody>
          <a:bodyPr>
            <a:normAutofit/>
          </a:bodyPr>
          <a:lstStyle/>
          <a:p>
            <a:r>
              <a:rPr lang="nl-NL" sz="5400">
                <a:solidFill>
                  <a:srgbClr val="FFFFFF"/>
                </a:solidFill>
              </a:rPr>
              <a:t>Materiaal van Stinapa en iTOB</a:t>
            </a:r>
          </a:p>
        </p:txBody>
      </p:sp>
      <p:sp>
        <p:nvSpPr>
          <p:cNvPr id="3" name="Ondertitel 2">
            <a:extLst>
              <a:ext uri="{FF2B5EF4-FFF2-40B4-BE49-F238E27FC236}">
                <a16:creationId xmlns:a16="http://schemas.microsoft.com/office/drawing/2014/main" id="{4ECA6137-BDE4-0945-2D69-1DB333A84C46}"/>
              </a:ext>
            </a:extLst>
          </p:cNvPr>
          <p:cNvSpPr>
            <a:spLocks noGrp="1"/>
          </p:cNvSpPr>
          <p:nvPr>
            <p:ph type="subTitle" idx="1"/>
          </p:nvPr>
        </p:nvSpPr>
        <p:spPr>
          <a:xfrm>
            <a:off x="2301923" y="3727950"/>
            <a:ext cx="7588155" cy="1414091"/>
          </a:xfrm>
        </p:spPr>
        <p:txBody>
          <a:bodyPr>
            <a:normAutofit/>
          </a:bodyPr>
          <a:lstStyle/>
          <a:p>
            <a:r>
              <a:rPr lang="nl-NL" sz="2200" dirty="0">
                <a:solidFill>
                  <a:srgbClr val="FFFFFF"/>
                </a:solidFill>
              </a:rPr>
              <a:t>Enkele ideeën voor het gebruik van het </a:t>
            </a:r>
            <a:r>
              <a:rPr lang="nl-NL" sz="2200" dirty="0" err="1">
                <a:solidFill>
                  <a:srgbClr val="FFFFFF"/>
                </a:solidFill>
              </a:rPr>
              <a:t>Stinapa</a:t>
            </a:r>
            <a:r>
              <a:rPr lang="nl-NL" sz="2200" dirty="0">
                <a:solidFill>
                  <a:srgbClr val="FFFFFF"/>
                </a:solidFill>
              </a:rPr>
              <a:t> materiaal vanuit de iTOB principes</a:t>
            </a:r>
          </a:p>
        </p:txBody>
      </p:sp>
      <p:pic>
        <p:nvPicPr>
          <p:cNvPr id="5" name="Afbeelding 4" descr="Afbeelding met tekst, Lettertype, logo, schermopname&#10;&#10;Automatisch gegenereerde beschrijving">
            <a:extLst>
              <a:ext uri="{FF2B5EF4-FFF2-40B4-BE49-F238E27FC236}">
                <a16:creationId xmlns:a16="http://schemas.microsoft.com/office/drawing/2014/main" id="{2BE2E6DF-5C5D-C0C8-411A-5C294FF0DE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8" r="-1" b="3740"/>
          <a:stretch/>
        </p:blipFill>
        <p:spPr>
          <a:xfrm>
            <a:off x="5275640" y="5069493"/>
            <a:ext cx="1640720" cy="1646661"/>
          </a:xfrm>
          <a:prstGeom prst="rect">
            <a:avLst/>
          </a:prstGeom>
        </p:spPr>
      </p:pic>
    </p:spTree>
    <p:extLst>
      <p:ext uri="{BB962C8B-B14F-4D97-AF65-F5344CB8AC3E}">
        <p14:creationId xmlns:p14="http://schemas.microsoft.com/office/powerpoint/2010/main" val="417227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 Lettertype, logo, schermopname&#10;&#10;Automatisch gegenereerde beschrijving">
            <a:extLst>
              <a:ext uri="{FF2B5EF4-FFF2-40B4-BE49-F238E27FC236}">
                <a16:creationId xmlns:a16="http://schemas.microsoft.com/office/drawing/2014/main" id="{8E529147-7497-1340-7529-4C1607AAA0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8" r="-1" b="3740"/>
          <a:stretch/>
        </p:blipFill>
        <p:spPr>
          <a:xfrm>
            <a:off x="4824248" y="1"/>
            <a:ext cx="7367752" cy="6858000"/>
          </a:xfrm>
          <a:prstGeom prst="rect">
            <a:avLst/>
          </a:prstGeom>
        </p:spPr>
      </p:pic>
      <p:sp>
        <p:nvSpPr>
          <p:cNvPr id="2" name="Titel 1">
            <a:extLst>
              <a:ext uri="{FF2B5EF4-FFF2-40B4-BE49-F238E27FC236}">
                <a16:creationId xmlns:a16="http://schemas.microsoft.com/office/drawing/2014/main" id="{DD414C8F-1A5A-29FE-AD8E-52686BF71FDE}"/>
              </a:ext>
            </a:extLst>
          </p:cNvPr>
          <p:cNvSpPr>
            <a:spLocks noGrp="1"/>
          </p:cNvSpPr>
          <p:nvPr>
            <p:ph type="ctrTitle"/>
          </p:nvPr>
        </p:nvSpPr>
        <p:spPr>
          <a:xfrm>
            <a:off x="670045" y="1174376"/>
            <a:ext cx="3509383" cy="4152998"/>
          </a:xfrm>
        </p:spPr>
        <p:txBody>
          <a:bodyPr>
            <a:normAutofit/>
          </a:bodyPr>
          <a:lstStyle/>
          <a:p>
            <a:pPr algn="l"/>
            <a:r>
              <a:rPr lang="nl-NL" dirty="0"/>
              <a:t>2. Tips voor het gebruik van het  bestaande materiaal van </a:t>
            </a:r>
            <a:r>
              <a:rPr lang="nl-NL" dirty="0" err="1"/>
              <a:t>Stinapa</a:t>
            </a:r>
            <a:endParaRPr lang="nl-NL" dirty="0"/>
          </a:p>
        </p:txBody>
      </p:sp>
    </p:spTree>
    <p:extLst>
      <p:ext uri="{BB962C8B-B14F-4D97-AF65-F5344CB8AC3E}">
        <p14:creationId xmlns:p14="http://schemas.microsoft.com/office/powerpoint/2010/main" val="33644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C88AFD-CE49-9CBA-1855-07F8CC596647}"/>
              </a:ext>
            </a:extLst>
          </p:cNvPr>
          <p:cNvPicPr>
            <a:picLocks noChangeAspect="1"/>
          </p:cNvPicPr>
          <p:nvPr/>
        </p:nvPicPr>
        <p:blipFill rotWithShape="1">
          <a:blip r:embed="rId2"/>
          <a:srcRect l="17213" r="21768"/>
          <a:stretch/>
        </p:blipFill>
        <p:spPr>
          <a:xfrm>
            <a:off x="4752550" y="10"/>
            <a:ext cx="7439450" cy="6857990"/>
          </a:xfrm>
          <a:prstGeom prst="rect">
            <a:avLst/>
          </a:prstGeom>
        </p:spPr>
      </p:pic>
      <p:sp>
        <p:nvSpPr>
          <p:cNvPr id="2" name="Titel 1">
            <a:extLst>
              <a:ext uri="{FF2B5EF4-FFF2-40B4-BE49-F238E27FC236}">
                <a16:creationId xmlns:a16="http://schemas.microsoft.com/office/drawing/2014/main" id="{C6A8CBDE-4114-98E3-6563-E6C758F2FF6B}"/>
              </a:ext>
            </a:extLst>
          </p:cNvPr>
          <p:cNvSpPr>
            <a:spLocks noGrp="1"/>
          </p:cNvSpPr>
          <p:nvPr>
            <p:ph type="title"/>
          </p:nvPr>
        </p:nvSpPr>
        <p:spPr>
          <a:xfrm>
            <a:off x="614681" y="342900"/>
            <a:ext cx="3553412" cy="1527048"/>
          </a:xfrm>
        </p:spPr>
        <p:txBody>
          <a:bodyPr anchor="b">
            <a:normAutofit/>
          </a:bodyPr>
          <a:lstStyle/>
          <a:p>
            <a:r>
              <a:rPr lang="nl-NL" sz="2500" dirty="0"/>
              <a:t>Talen versterken elkaar, zij vervangen elkaar niet</a:t>
            </a:r>
          </a:p>
        </p:txBody>
      </p:sp>
      <p:sp>
        <p:nvSpPr>
          <p:cNvPr id="3" name="Tijdelijke aanduiding voor inhoud 2">
            <a:extLst>
              <a:ext uri="{FF2B5EF4-FFF2-40B4-BE49-F238E27FC236}">
                <a16:creationId xmlns:a16="http://schemas.microsoft.com/office/drawing/2014/main" id="{336CC2C6-0041-4C39-5642-AFA9D765D498}"/>
              </a:ext>
            </a:extLst>
          </p:cNvPr>
          <p:cNvSpPr>
            <a:spLocks noGrp="1"/>
          </p:cNvSpPr>
          <p:nvPr>
            <p:ph idx="1"/>
          </p:nvPr>
        </p:nvSpPr>
        <p:spPr>
          <a:xfrm>
            <a:off x="368968" y="2212848"/>
            <a:ext cx="3799125" cy="4508794"/>
          </a:xfrm>
        </p:spPr>
        <p:txBody>
          <a:bodyPr>
            <a:normAutofit fontScale="92500" lnSpcReduction="10000"/>
          </a:bodyPr>
          <a:lstStyle/>
          <a:p>
            <a:pPr>
              <a:lnSpc>
                <a:spcPct val="110000"/>
              </a:lnSpc>
            </a:pPr>
            <a:r>
              <a:rPr lang="nl-NL" sz="1800" dirty="0"/>
              <a:t>Probeer bewust met het vertaalde materiaal om te gaan! Bijvoorbeeld: </a:t>
            </a:r>
          </a:p>
          <a:p>
            <a:pPr lvl="1">
              <a:lnSpc>
                <a:spcPct val="110000"/>
              </a:lnSpc>
            </a:pPr>
            <a:r>
              <a:rPr lang="nl-NL" sz="1600" dirty="0"/>
              <a:t>Gebruik niet de vertalingen (NL-PAP) van het materiaal maar maak (b.v.) een Boekje A en een Boekje B waarin het materiaal echt tweetalig is. B.v. de tekst in NL en de vragen in PAP in Boekje A en andersom in Boekje B. </a:t>
            </a:r>
          </a:p>
          <a:p>
            <a:pPr lvl="1">
              <a:lnSpc>
                <a:spcPct val="110000"/>
              </a:lnSpc>
            </a:pPr>
            <a:r>
              <a:rPr lang="nl-NL" sz="1600" dirty="0"/>
              <a:t>Zo kunnen kinderen eerst in de tweetalige versie werken en als ze iets te moeilijk vinden, kunnen ze een kind vragen om de andere versie in te zien. </a:t>
            </a:r>
          </a:p>
          <a:p>
            <a:pPr lvl="1">
              <a:lnSpc>
                <a:spcPct val="110000"/>
              </a:lnSpc>
            </a:pPr>
            <a:r>
              <a:rPr lang="nl-NL" sz="1600" dirty="0"/>
              <a:t>Benoem bewust dat Bonaire is rijk aan natuurschatten maar ook aan taalschatten (</a:t>
            </a:r>
            <a:r>
              <a:rPr lang="nl-NL" sz="1600" dirty="0" err="1"/>
              <a:t>tesoronan</a:t>
            </a:r>
            <a:r>
              <a:rPr lang="nl-NL" sz="1600" dirty="0"/>
              <a:t> = </a:t>
            </a:r>
            <a:r>
              <a:rPr lang="nl-NL" sz="1600" dirty="0" err="1"/>
              <a:t>idiomas</a:t>
            </a:r>
            <a:r>
              <a:rPr lang="nl-NL" sz="1600" dirty="0"/>
              <a:t>)</a:t>
            </a:r>
          </a:p>
        </p:txBody>
      </p:sp>
    </p:spTree>
    <p:extLst>
      <p:ext uri="{BB962C8B-B14F-4D97-AF65-F5344CB8AC3E}">
        <p14:creationId xmlns:p14="http://schemas.microsoft.com/office/powerpoint/2010/main" val="67389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55E8C-90D5-C874-7AC5-A9E92FB45C1A}"/>
              </a:ext>
            </a:extLst>
          </p:cNvPr>
          <p:cNvSpPr>
            <a:spLocks noGrp="1"/>
          </p:cNvSpPr>
          <p:nvPr>
            <p:ph type="title"/>
          </p:nvPr>
        </p:nvSpPr>
        <p:spPr>
          <a:xfrm>
            <a:off x="612647" y="548640"/>
            <a:ext cx="10966705" cy="1166892"/>
          </a:xfrm>
        </p:spPr>
        <p:txBody>
          <a:bodyPr/>
          <a:lstStyle/>
          <a:p>
            <a:r>
              <a:rPr lang="nl-NL" dirty="0"/>
              <a:t>Formuleren van leerdoelen voor inhoud EN taal</a:t>
            </a:r>
          </a:p>
        </p:txBody>
      </p:sp>
      <p:sp>
        <p:nvSpPr>
          <p:cNvPr id="3" name="Tijdelijke aanduiding voor inhoud 2">
            <a:extLst>
              <a:ext uri="{FF2B5EF4-FFF2-40B4-BE49-F238E27FC236}">
                <a16:creationId xmlns:a16="http://schemas.microsoft.com/office/drawing/2014/main" id="{0CDFED1A-CE9E-D288-00EB-D780159C109E}"/>
              </a:ext>
            </a:extLst>
          </p:cNvPr>
          <p:cNvSpPr>
            <a:spLocks noGrp="1"/>
          </p:cNvSpPr>
          <p:nvPr>
            <p:ph idx="1"/>
          </p:nvPr>
        </p:nvSpPr>
        <p:spPr>
          <a:xfrm>
            <a:off x="612647" y="1510748"/>
            <a:ext cx="10653579" cy="4798612"/>
          </a:xfrm>
        </p:spPr>
        <p:txBody>
          <a:bodyPr>
            <a:normAutofit lnSpcReduction="10000"/>
          </a:bodyPr>
          <a:lstStyle/>
          <a:p>
            <a:r>
              <a:rPr lang="nl-NL" dirty="0"/>
              <a:t>Formuleer leerdoelen die gerelateerd zijn aan inhoud en leerdoelen die gerelateerd zijn aan taal/meertaligheid</a:t>
            </a:r>
          </a:p>
          <a:p>
            <a:r>
              <a:rPr lang="nl-NL" dirty="0"/>
              <a:t>Bijvoorbeeld: </a:t>
            </a:r>
            <a:r>
              <a:rPr lang="nl-NL" dirty="0">
                <a:highlight>
                  <a:srgbClr val="FFFF00"/>
                </a:highlight>
              </a:rPr>
              <a:t>Taalbewuste</a:t>
            </a:r>
            <a:r>
              <a:rPr lang="nl-NL" dirty="0"/>
              <a:t> l</a:t>
            </a:r>
            <a:r>
              <a:rPr lang="nl-NL" dirty="0">
                <a:effectLst/>
                <a:latin typeface="Helvetica" pitchFamily="2" charset="0"/>
              </a:rPr>
              <a:t>eerdoelen bij </a:t>
            </a:r>
            <a:r>
              <a:rPr lang="nl-NL" dirty="0">
                <a:latin typeface="Helvetica" pitchFamily="2" charset="0"/>
              </a:rPr>
              <a:t>het onderwerp </a:t>
            </a:r>
            <a:r>
              <a:rPr lang="nl-NL" dirty="0">
                <a:effectLst/>
                <a:latin typeface="Helvetica" pitchFamily="2" charset="0"/>
              </a:rPr>
              <a:t>Ecologie (uit de docentenhandleiding): </a:t>
            </a:r>
          </a:p>
          <a:p>
            <a:pPr lvl="1">
              <a:buFont typeface="+mj-lt"/>
              <a:buAutoNum type="arabicPeriod"/>
            </a:pPr>
            <a:r>
              <a:rPr lang="nl-NL" dirty="0">
                <a:effectLst/>
                <a:latin typeface="Helvetica" pitchFamily="2" charset="0"/>
              </a:rPr>
              <a:t>De leerlingen kunnen uitleggen hoe de natuur in Bonaire is in te delen in onderwater en bovenwater leven. </a:t>
            </a:r>
          </a:p>
          <a:p>
            <a:pPr lvl="2">
              <a:buFont typeface="+mj-lt"/>
              <a:buAutoNum type="arabicPeriod"/>
            </a:pPr>
            <a:r>
              <a:rPr lang="nl-NL" dirty="0">
                <a:highlight>
                  <a:srgbClr val="FFFF00"/>
                </a:highlight>
                <a:latin typeface="Helvetica" pitchFamily="2" charset="0"/>
              </a:rPr>
              <a:t>De leerlingen weten de kernbegrippen in de vier meest gesproken talen van Bonaire</a:t>
            </a:r>
            <a:endParaRPr lang="nl-NL" dirty="0">
              <a:effectLst/>
              <a:highlight>
                <a:srgbClr val="FFFF00"/>
              </a:highlight>
              <a:latin typeface="Helvetica" pitchFamily="2" charset="0"/>
            </a:endParaRPr>
          </a:p>
          <a:p>
            <a:pPr lvl="1">
              <a:buFont typeface="+mj-lt"/>
              <a:buAutoNum type="arabicPeriod"/>
            </a:pPr>
            <a:r>
              <a:rPr lang="nl-NL" dirty="0">
                <a:effectLst/>
                <a:latin typeface="Helvetica" pitchFamily="2" charset="0"/>
              </a:rPr>
              <a:t>De leerlingen kunnen globaal benoemen </a:t>
            </a:r>
            <a:r>
              <a:rPr lang="nl-NL" dirty="0">
                <a:effectLst/>
                <a:highlight>
                  <a:srgbClr val="FFFF00"/>
                </a:highlight>
                <a:latin typeface="Helvetica" pitchFamily="2" charset="0"/>
              </a:rPr>
              <a:t>in tenminste twee talen </a:t>
            </a:r>
            <a:r>
              <a:rPr lang="nl-NL" dirty="0">
                <a:effectLst/>
                <a:latin typeface="Helvetica" pitchFamily="2" charset="0"/>
              </a:rPr>
              <a:t>welke dieren en planten tot de onderwaterwereld van Bonaire behoren. </a:t>
            </a:r>
          </a:p>
          <a:p>
            <a:pPr lvl="1">
              <a:buFont typeface="+mj-lt"/>
              <a:buAutoNum type="arabicPeriod"/>
            </a:pPr>
            <a:r>
              <a:rPr lang="nl-NL" dirty="0">
                <a:effectLst/>
                <a:latin typeface="Helvetica" pitchFamily="2" charset="0"/>
              </a:rPr>
              <a:t>De leerlingen kunnen uitleggen met welke bedreigingen de onderwaterwereld van Bonaire te maken heeft. </a:t>
            </a:r>
          </a:p>
          <a:p>
            <a:pPr lvl="2">
              <a:buFont typeface="+mj-lt"/>
              <a:buAutoNum type="arabicPeriod"/>
            </a:pPr>
            <a:r>
              <a:rPr lang="nl-NL" dirty="0">
                <a:highlight>
                  <a:srgbClr val="FFFF00"/>
                </a:highlight>
                <a:latin typeface="Helvetica" pitchFamily="2" charset="0"/>
              </a:rPr>
              <a:t>De leerlingen kunnen actief uitdrukkingen gebruiken om kennis uit te leggen in twee talen</a:t>
            </a:r>
            <a:endParaRPr lang="nl-NL" dirty="0">
              <a:effectLst/>
              <a:highlight>
                <a:srgbClr val="FFFF00"/>
              </a:highlight>
              <a:latin typeface="Helvetica" pitchFamily="2" charset="0"/>
            </a:endParaRPr>
          </a:p>
          <a:p>
            <a:pPr lvl="1">
              <a:buFont typeface="+mj-lt"/>
              <a:buAutoNum type="arabicPeriod"/>
            </a:pPr>
            <a:r>
              <a:rPr lang="nl-NL" dirty="0">
                <a:solidFill>
                  <a:srgbClr val="000000"/>
                </a:solidFill>
                <a:effectLst/>
                <a:highlight>
                  <a:srgbClr val="FFFF00"/>
                </a:highlight>
                <a:latin typeface="Helvetica" pitchFamily="2" charset="0"/>
              </a:rPr>
              <a:t>De leerlingen kunnen in meerdere talen over de natuur op Bonaire spreken</a:t>
            </a:r>
            <a:r>
              <a:rPr lang="nl-NL" dirty="0">
                <a:solidFill>
                  <a:srgbClr val="000000"/>
                </a:solidFill>
                <a:highlight>
                  <a:srgbClr val="FFFF00"/>
                </a:highlight>
                <a:latin typeface="Helvetica" pitchFamily="2" charset="0"/>
              </a:rPr>
              <a:t>.</a:t>
            </a:r>
            <a:endParaRPr lang="nl-NL" dirty="0">
              <a:solidFill>
                <a:srgbClr val="000000"/>
              </a:solidFill>
              <a:effectLst/>
              <a:highlight>
                <a:srgbClr val="FFFF00"/>
              </a:highlight>
              <a:latin typeface="Helvetica" pitchFamily="2" charset="0"/>
            </a:endParaRPr>
          </a:p>
        </p:txBody>
      </p:sp>
    </p:spTree>
    <p:extLst>
      <p:ext uri="{BB962C8B-B14F-4D97-AF65-F5344CB8AC3E}">
        <p14:creationId xmlns:p14="http://schemas.microsoft.com/office/powerpoint/2010/main" val="427256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1F0AD-27B4-31E8-4995-094D6BD42EF0}"/>
              </a:ext>
            </a:extLst>
          </p:cNvPr>
          <p:cNvSpPr>
            <a:spLocks noGrp="1"/>
          </p:cNvSpPr>
          <p:nvPr>
            <p:ph type="title"/>
          </p:nvPr>
        </p:nvSpPr>
        <p:spPr/>
        <p:txBody>
          <a:bodyPr/>
          <a:lstStyle/>
          <a:p>
            <a:r>
              <a:rPr lang="nl-NL" dirty="0"/>
              <a:t>Talenbewuste benadering (1) – verken meertaligheid</a:t>
            </a:r>
          </a:p>
        </p:txBody>
      </p:sp>
      <p:sp>
        <p:nvSpPr>
          <p:cNvPr id="3" name="Tijdelijke aanduiding voor inhoud 2">
            <a:extLst>
              <a:ext uri="{FF2B5EF4-FFF2-40B4-BE49-F238E27FC236}">
                <a16:creationId xmlns:a16="http://schemas.microsoft.com/office/drawing/2014/main" id="{F3EE325B-3786-7B81-E914-8B5AE0F8E3F8}"/>
              </a:ext>
            </a:extLst>
          </p:cNvPr>
          <p:cNvSpPr>
            <a:spLocks noGrp="1"/>
          </p:cNvSpPr>
          <p:nvPr>
            <p:ph idx="1"/>
          </p:nvPr>
        </p:nvSpPr>
        <p:spPr>
          <a:xfrm>
            <a:off x="612647" y="1715532"/>
            <a:ext cx="10653579" cy="1014416"/>
          </a:xfrm>
        </p:spPr>
        <p:txBody>
          <a:bodyPr/>
          <a:lstStyle/>
          <a:p>
            <a:r>
              <a:rPr lang="nl-NL" dirty="0"/>
              <a:t>Laat kinderen de kernbegrippen in meerdere talen zoeken en overeenkomsten en verschillend zoeken:</a:t>
            </a:r>
          </a:p>
        </p:txBody>
      </p:sp>
      <p:graphicFrame>
        <p:nvGraphicFramePr>
          <p:cNvPr id="4" name="Tabel 3">
            <a:extLst>
              <a:ext uri="{FF2B5EF4-FFF2-40B4-BE49-F238E27FC236}">
                <a16:creationId xmlns:a16="http://schemas.microsoft.com/office/drawing/2014/main" id="{4A72122C-8202-43C0-07AF-294D0D580974}"/>
              </a:ext>
            </a:extLst>
          </p:cNvPr>
          <p:cNvGraphicFramePr>
            <a:graphicFrameLocks noGrp="1"/>
          </p:cNvGraphicFramePr>
          <p:nvPr>
            <p:extLst>
              <p:ext uri="{D42A27DB-BD31-4B8C-83A1-F6EECF244321}">
                <p14:modId xmlns:p14="http://schemas.microsoft.com/office/powerpoint/2010/main" val="2402768651"/>
              </p:ext>
            </p:extLst>
          </p:nvPr>
        </p:nvGraphicFramePr>
        <p:xfrm>
          <a:off x="728870" y="2801024"/>
          <a:ext cx="10190920" cy="2592612"/>
        </p:xfrm>
        <a:graphic>
          <a:graphicData uri="http://schemas.openxmlformats.org/drawingml/2006/table">
            <a:tbl>
              <a:tblPr firstRow="1" bandRow="1">
                <a:tableStyleId>{5C22544A-7EE6-4342-B048-85BDC9FD1C3A}</a:tableStyleId>
              </a:tblPr>
              <a:tblGrid>
                <a:gridCol w="2038184">
                  <a:extLst>
                    <a:ext uri="{9D8B030D-6E8A-4147-A177-3AD203B41FA5}">
                      <a16:colId xmlns:a16="http://schemas.microsoft.com/office/drawing/2014/main" val="3851089123"/>
                    </a:ext>
                  </a:extLst>
                </a:gridCol>
                <a:gridCol w="2038184">
                  <a:extLst>
                    <a:ext uri="{9D8B030D-6E8A-4147-A177-3AD203B41FA5}">
                      <a16:colId xmlns:a16="http://schemas.microsoft.com/office/drawing/2014/main" val="3380714685"/>
                    </a:ext>
                  </a:extLst>
                </a:gridCol>
                <a:gridCol w="2038184">
                  <a:extLst>
                    <a:ext uri="{9D8B030D-6E8A-4147-A177-3AD203B41FA5}">
                      <a16:colId xmlns:a16="http://schemas.microsoft.com/office/drawing/2014/main" val="3930240127"/>
                    </a:ext>
                  </a:extLst>
                </a:gridCol>
                <a:gridCol w="2038184">
                  <a:extLst>
                    <a:ext uri="{9D8B030D-6E8A-4147-A177-3AD203B41FA5}">
                      <a16:colId xmlns:a16="http://schemas.microsoft.com/office/drawing/2014/main" val="2232765228"/>
                    </a:ext>
                  </a:extLst>
                </a:gridCol>
                <a:gridCol w="2038184">
                  <a:extLst>
                    <a:ext uri="{9D8B030D-6E8A-4147-A177-3AD203B41FA5}">
                      <a16:colId xmlns:a16="http://schemas.microsoft.com/office/drawing/2014/main" val="2322345184"/>
                    </a:ext>
                  </a:extLst>
                </a:gridCol>
              </a:tblGrid>
              <a:tr h="452777">
                <a:tc>
                  <a:txBody>
                    <a:bodyPr/>
                    <a:lstStyle/>
                    <a:p>
                      <a:r>
                        <a:rPr lang="nl-NL" dirty="0" err="1"/>
                        <a:t>Papiamentu</a:t>
                      </a:r>
                      <a:endParaRPr lang="nl-NL" dirty="0"/>
                    </a:p>
                  </a:txBody>
                  <a:tcPr/>
                </a:tc>
                <a:tc>
                  <a:txBody>
                    <a:bodyPr/>
                    <a:lstStyle/>
                    <a:p>
                      <a:r>
                        <a:rPr lang="nl-NL" dirty="0"/>
                        <a:t>Nederlands</a:t>
                      </a:r>
                    </a:p>
                  </a:txBody>
                  <a:tcPr/>
                </a:tc>
                <a:tc>
                  <a:txBody>
                    <a:bodyPr/>
                    <a:lstStyle/>
                    <a:p>
                      <a:r>
                        <a:rPr lang="nl-NL" dirty="0"/>
                        <a:t>English</a:t>
                      </a:r>
                    </a:p>
                  </a:txBody>
                  <a:tcPr/>
                </a:tc>
                <a:tc>
                  <a:txBody>
                    <a:bodyPr/>
                    <a:lstStyle/>
                    <a:p>
                      <a:r>
                        <a:rPr lang="nl-NL" dirty="0" err="1"/>
                        <a:t>Español</a:t>
                      </a:r>
                      <a:endParaRPr lang="nl-NL" dirty="0"/>
                    </a:p>
                  </a:txBody>
                  <a:tcPr/>
                </a:tc>
                <a:tc>
                  <a:txBody>
                    <a:bodyPr/>
                    <a:lstStyle/>
                    <a:p>
                      <a:r>
                        <a:rPr lang="nl-NL" dirty="0"/>
                        <a:t>Andere taal X</a:t>
                      </a:r>
                    </a:p>
                  </a:txBody>
                  <a:tcPr/>
                </a:tc>
                <a:extLst>
                  <a:ext uri="{0D108BD9-81ED-4DB2-BD59-A6C34878D82A}">
                    <a16:rowId xmlns:a16="http://schemas.microsoft.com/office/drawing/2014/main" val="2135175720"/>
                  </a:ext>
                </a:extLst>
              </a:tr>
              <a:tr h="452777">
                <a:tc>
                  <a:txBody>
                    <a:bodyPr/>
                    <a:lstStyle/>
                    <a:p>
                      <a:r>
                        <a:rPr lang="nl-NL" dirty="0" err="1"/>
                        <a:t>sostenibilidat</a:t>
                      </a:r>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942505591"/>
                  </a:ext>
                </a:extLst>
              </a:tr>
              <a:tr h="452777">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err="1"/>
                        <a:t>naturaleza</a:t>
                      </a:r>
                      <a:endParaRPr lang="nl-NL" dirty="0"/>
                    </a:p>
                  </a:txBody>
                  <a:tcPr/>
                </a:tc>
                <a:tc>
                  <a:txBody>
                    <a:bodyPr/>
                    <a:lstStyle/>
                    <a:p>
                      <a:endParaRPr lang="nl-NL" dirty="0"/>
                    </a:p>
                  </a:txBody>
                  <a:tcPr/>
                </a:tc>
                <a:extLst>
                  <a:ext uri="{0D108BD9-81ED-4DB2-BD59-A6C34878D82A}">
                    <a16:rowId xmlns:a16="http://schemas.microsoft.com/office/drawing/2014/main" val="2769889952"/>
                  </a:ext>
                </a:extLst>
              </a:tr>
              <a:tr h="452777">
                <a:tc>
                  <a:txBody>
                    <a:bodyPr/>
                    <a:lstStyle/>
                    <a:p>
                      <a:endParaRPr lang="nl-NL"/>
                    </a:p>
                  </a:txBody>
                  <a:tcPr/>
                </a:tc>
                <a:tc>
                  <a:txBody>
                    <a:bodyPr/>
                    <a:lstStyle/>
                    <a:p>
                      <a:endParaRPr lang="nl-NL"/>
                    </a:p>
                  </a:txBody>
                  <a:tcPr/>
                </a:tc>
                <a:tc>
                  <a:txBody>
                    <a:bodyPr/>
                    <a:lstStyle/>
                    <a:p>
                      <a:r>
                        <a:rPr lang="nl-NL" dirty="0" err="1"/>
                        <a:t>ecology</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714959630"/>
                  </a:ext>
                </a:extLst>
              </a:tr>
              <a:tr h="781504">
                <a:tc>
                  <a:txBody>
                    <a:bodyPr/>
                    <a:lstStyle/>
                    <a:p>
                      <a:endParaRPr lang="nl-NL" dirty="0"/>
                    </a:p>
                  </a:txBody>
                  <a:tcPr/>
                </a:tc>
                <a:tc>
                  <a:txBody>
                    <a:bodyPr/>
                    <a:lstStyle/>
                    <a:p>
                      <a:r>
                        <a:rPr lang="nl-NL" dirty="0"/>
                        <a:t>Onderwater wereld</a:t>
                      </a:r>
                    </a:p>
                  </a:txBody>
                  <a:tcPr/>
                </a:tc>
                <a:tc>
                  <a:txBody>
                    <a:bodyPr/>
                    <a:lstStyle/>
                    <a:p>
                      <a:endParaRPr lang="nl-NL"/>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975389376"/>
                  </a:ext>
                </a:extLst>
              </a:tr>
            </a:tbl>
          </a:graphicData>
        </a:graphic>
      </p:graphicFrame>
      <p:sp>
        <p:nvSpPr>
          <p:cNvPr id="5" name="Tijdelijke aanduiding voor inhoud 2">
            <a:extLst>
              <a:ext uri="{FF2B5EF4-FFF2-40B4-BE49-F238E27FC236}">
                <a16:creationId xmlns:a16="http://schemas.microsoft.com/office/drawing/2014/main" id="{2FF97CD1-D07E-423D-9B61-EC5EB34F3E3C}"/>
              </a:ext>
            </a:extLst>
          </p:cNvPr>
          <p:cNvSpPr txBox="1">
            <a:spLocks/>
          </p:cNvSpPr>
          <p:nvPr/>
        </p:nvSpPr>
        <p:spPr>
          <a:xfrm>
            <a:off x="612647" y="5510604"/>
            <a:ext cx="10653579" cy="10144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Doet dit ook voor uitdrukkingen die belangrijk zijn om: meningen te uiten, uitleg te doen, vragen te stellen, etc.</a:t>
            </a:r>
          </a:p>
        </p:txBody>
      </p:sp>
    </p:spTree>
    <p:extLst>
      <p:ext uri="{BB962C8B-B14F-4D97-AF65-F5344CB8AC3E}">
        <p14:creationId xmlns:p14="http://schemas.microsoft.com/office/powerpoint/2010/main" val="42664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F4D7B-13DE-8E6C-773F-825101D920FD}"/>
              </a:ext>
            </a:extLst>
          </p:cNvPr>
          <p:cNvSpPr>
            <a:spLocks noGrp="1"/>
          </p:cNvSpPr>
          <p:nvPr>
            <p:ph type="title"/>
          </p:nvPr>
        </p:nvSpPr>
        <p:spPr/>
        <p:txBody>
          <a:bodyPr/>
          <a:lstStyle/>
          <a:p>
            <a:r>
              <a:rPr lang="nl-NL" dirty="0"/>
              <a:t>Taalbewuste benadering (2) – Focus op schooltaal</a:t>
            </a:r>
          </a:p>
        </p:txBody>
      </p:sp>
      <p:sp>
        <p:nvSpPr>
          <p:cNvPr id="3" name="Tijdelijke aanduiding voor inhoud 2">
            <a:extLst>
              <a:ext uri="{FF2B5EF4-FFF2-40B4-BE49-F238E27FC236}">
                <a16:creationId xmlns:a16="http://schemas.microsoft.com/office/drawing/2014/main" id="{E9103C04-9DC1-D09A-9273-719BB8FB0752}"/>
              </a:ext>
            </a:extLst>
          </p:cNvPr>
          <p:cNvSpPr>
            <a:spLocks noGrp="1"/>
          </p:cNvSpPr>
          <p:nvPr>
            <p:ph idx="1"/>
          </p:nvPr>
        </p:nvSpPr>
        <p:spPr/>
        <p:txBody>
          <a:bodyPr>
            <a:normAutofit/>
          </a:bodyPr>
          <a:lstStyle/>
          <a:p>
            <a:r>
              <a:rPr lang="nl-NL" dirty="0"/>
              <a:t>Achttal hoofdfuncties (ook wel genres genoemd, zie Van der Leeuw &amp; </a:t>
            </a:r>
            <a:r>
              <a:rPr lang="nl-NL" dirty="0" err="1"/>
              <a:t>Meestringa</a:t>
            </a:r>
            <a:r>
              <a:rPr lang="nl-NL" dirty="0"/>
              <a:t>, 2014):</a:t>
            </a:r>
          </a:p>
          <a:p>
            <a:pPr marL="0" indent="0">
              <a:buNone/>
            </a:pPr>
            <a:endParaRPr lang="nl-NL" dirty="0"/>
          </a:p>
          <a:p>
            <a:pPr lvl="1"/>
            <a:r>
              <a:rPr lang="nl-NL" dirty="0"/>
              <a:t>Beschouwen: een onderwerp of kwestie vanuit verschillende perspectieven onderzoeken.</a:t>
            </a:r>
          </a:p>
          <a:p>
            <a:pPr lvl="1"/>
            <a:r>
              <a:rPr lang="nl-NL" dirty="0"/>
              <a:t>Beschrijven: een zaak of gebeurtenis specificeren en classificeren. </a:t>
            </a:r>
          </a:p>
          <a:p>
            <a:pPr lvl="1"/>
            <a:r>
              <a:rPr lang="nl-NL" dirty="0"/>
              <a:t>Betogen: een stelling beargumenteren.</a:t>
            </a:r>
          </a:p>
          <a:p>
            <a:pPr lvl="1"/>
            <a:r>
              <a:rPr lang="nl-NL" dirty="0"/>
              <a:t>Instrueren (procedure): beschrijven hoe je iets moet doen.</a:t>
            </a:r>
          </a:p>
          <a:p>
            <a:pPr lvl="1"/>
            <a:r>
              <a:rPr lang="nl-NL" dirty="0"/>
              <a:t>Reageren (respons): reageren op een cultuuruiting.</a:t>
            </a:r>
          </a:p>
          <a:p>
            <a:pPr lvl="1"/>
            <a:r>
              <a:rPr lang="nl-NL" dirty="0"/>
              <a:t>Verklaren: een gebeurtenis uitleggen en interpreteren.</a:t>
            </a:r>
          </a:p>
          <a:p>
            <a:pPr lvl="1"/>
            <a:r>
              <a:rPr lang="nl-NL" dirty="0"/>
              <a:t>Rapporteren (verslag): chronologisch een gebeurtenis beschrijven.</a:t>
            </a:r>
          </a:p>
          <a:p>
            <a:pPr lvl="1"/>
            <a:r>
              <a:rPr lang="nl-NL" dirty="0"/>
              <a:t>Vertellen: vanuit een persoonlijke ervaring vertellen over een gebeurtenis</a:t>
            </a:r>
          </a:p>
        </p:txBody>
      </p:sp>
    </p:spTree>
    <p:extLst>
      <p:ext uri="{BB962C8B-B14F-4D97-AF65-F5344CB8AC3E}">
        <p14:creationId xmlns:p14="http://schemas.microsoft.com/office/powerpoint/2010/main" val="197073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D89F39-3B2B-0AAD-32E7-B1488F453CD5}"/>
              </a:ext>
            </a:extLst>
          </p:cNvPr>
          <p:cNvSpPr>
            <a:spLocks noGrp="1"/>
          </p:cNvSpPr>
          <p:nvPr>
            <p:ph type="title"/>
          </p:nvPr>
        </p:nvSpPr>
        <p:spPr>
          <a:xfrm>
            <a:off x="279913" y="1363579"/>
            <a:ext cx="4649896" cy="3433708"/>
          </a:xfrm>
        </p:spPr>
        <p:txBody>
          <a:bodyPr vert="horz" lIns="91440" tIns="45720" rIns="91440" bIns="45720" rtlCol="0" anchor="b">
            <a:normAutofit/>
          </a:bodyPr>
          <a:lstStyle/>
          <a:p>
            <a:r>
              <a:rPr lang="nl-NL" sz="4000" dirty="0"/>
              <a:t>Drie hoofdcategorieën van schooltaal</a:t>
            </a:r>
          </a:p>
        </p:txBody>
      </p:sp>
      <p:pic>
        <p:nvPicPr>
          <p:cNvPr id="4" name="Afbeelding 3">
            <a:extLst>
              <a:ext uri="{FF2B5EF4-FFF2-40B4-BE49-F238E27FC236}">
                <a16:creationId xmlns:a16="http://schemas.microsoft.com/office/drawing/2014/main" id="{19988B4A-C4F8-8E85-FCAF-8A95894F8EB0}"/>
              </a:ext>
            </a:extLst>
          </p:cNvPr>
          <p:cNvPicPr>
            <a:picLocks noChangeAspect="1"/>
          </p:cNvPicPr>
          <p:nvPr/>
        </p:nvPicPr>
        <p:blipFill>
          <a:blip r:embed="rId2"/>
          <a:stretch>
            <a:fillRect/>
          </a:stretch>
        </p:blipFill>
        <p:spPr>
          <a:xfrm>
            <a:off x="5038846" y="394504"/>
            <a:ext cx="6001313" cy="6061934"/>
          </a:xfrm>
          <a:prstGeom prst="rect">
            <a:avLst/>
          </a:prstGeom>
        </p:spPr>
      </p:pic>
    </p:spTree>
    <p:extLst>
      <p:ext uri="{BB962C8B-B14F-4D97-AF65-F5344CB8AC3E}">
        <p14:creationId xmlns:p14="http://schemas.microsoft.com/office/powerpoint/2010/main" val="23939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3A038-4466-1EF5-6068-EE7F02055DBB}"/>
              </a:ext>
            </a:extLst>
          </p:cNvPr>
          <p:cNvSpPr>
            <a:spLocks noGrp="1"/>
          </p:cNvSpPr>
          <p:nvPr>
            <p:ph type="title"/>
          </p:nvPr>
        </p:nvSpPr>
        <p:spPr>
          <a:xfrm>
            <a:off x="599396" y="226715"/>
            <a:ext cx="10653578" cy="1132258"/>
          </a:xfrm>
        </p:spPr>
        <p:txBody>
          <a:bodyPr>
            <a:normAutofit/>
          </a:bodyPr>
          <a:lstStyle/>
          <a:p>
            <a:r>
              <a:rPr lang="nl-NL" dirty="0"/>
              <a:t>Taalbewuste benadering (3) – Focus op vaktaal</a:t>
            </a:r>
            <a:br>
              <a:rPr lang="nl-NL" dirty="0"/>
            </a:br>
            <a:r>
              <a:rPr lang="nl-NL" sz="2400" dirty="0"/>
              <a:t>Vanuit concrete begrippen abstraheren en niveau verhogen</a:t>
            </a:r>
            <a:endParaRPr lang="nl-NL" dirty="0"/>
          </a:p>
        </p:txBody>
      </p:sp>
      <p:pic>
        <p:nvPicPr>
          <p:cNvPr id="4" name="Afbeelding 3">
            <a:extLst>
              <a:ext uri="{FF2B5EF4-FFF2-40B4-BE49-F238E27FC236}">
                <a16:creationId xmlns:a16="http://schemas.microsoft.com/office/drawing/2014/main" id="{2341E90B-3E83-F397-64F6-BECC81C214D9}"/>
              </a:ext>
            </a:extLst>
          </p:cNvPr>
          <p:cNvPicPr>
            <a:picLocks noChangeAspect="1"/>
          </p:cNvPicPr>
          <p:nvPr/>
        </p:nvPicPr>
        <p:blipFill>
          <a:blip r:embed="rId2"/>
          <a:stretch>
            <a:fillRect/>
          </a:stretch>
        </p:blipFill>
        <p:spPr>
          <a:xfrm>
            <a:off x="1818773" y="1358973"/>
            <a:ext cx="8554453" cy="5501380"/>
          </a:xfrm>
          <a:prstGeom prst="rect">
            <a:avLst/>
          </a:prstGeom>
        </p:spPr>
      </p:pic>
    </p:spTree>
    <p:extLst>
      <p:ext uri="{BB962C8B-B14F-4D97-AF65-F5344CB8AC3E}">
        <p14:creationId xmlns:p14="http://schemas.microsoft.com/office/powerpoint/2010/main" val="133141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C62E3-8C70-298F-A97C-4CC1460173A4}"/>
              </a:ext>
            </a:extLst>
          </p:cNvPr>
          <p:cNvSpPr>
            <a:spLocks noGrp="1"/>
          </p:cNvSpPr>
          <p:nvPr>
            <p:ph type="title"/>
          </p:nvPr>
        </p:nvSpPr>
        <p:spPr/>
        <p:txBody>
          <a:bodyPr/>
          <a:lstStyle/>
          <a:p>
            <a:r>
              <a:rPr lang="nl-NL" dirty="0"/>
              <a:t>Taalbewuste benadering (4) – geef tweetalig taalsteun</a:t>
            </a:r>
          </a:p>
        </p:txBody>
      </p:sp>
      <p:sp>
        <p:nvSpPr>
          <p:cNvPr id="3" name="Tijdelijke aanduiding voor inhoud 2">
            <a:extLst>
              <a:ext uri="{FF2B5EF4-FFF2-40B4-BE49-F238E27FC236}">
                <a16:creationId xmlns:a16="http://schemas.microsoft.com/office/drawing/2014/main" id="{EF223FAC-F5F4-9D22-C875-74518A462D8A}"/>
              </a:ext>
            </a:extLst>
          </p:cNvPr>
          <p:cNvSpPr>
            <a:spLocks noGrp="1"/>
          </p:cNvSpPr>
          <p:nvPr>
            <p:ph idx="1"/>
          </p:nvPr>
        </p:nvSpPr>
        <p:spPr/>
        <p:txBody>
          <a:bodyPr>
            <a:normAutofit fontScale="92500" lnSpcReduction="20000"/>
          </a:bodyPr>
          <a:lstStyle/>
          <a:p>
            <a:r>
              <a:rPr lang="nl-NL" dirty="0"/>
              <a:t>Voorzie in expliciete instructie en </a:t>
            </a:r>
            <a:r>
              <a:rPr lang="nl-NL" i="1" dirty="0" err="1"/>
              <a:t>modeling</a:t>
            </a:r>
            <a:r>
              <a:rPr lang="nl-NL" dirty="0"/>
              <a:t> van de aanpak van (talige) </a:t>
            </a:r>
            <a:r>
              <a:rPr lang="nl-NL" dirty="0" err="1"/>
              <a:t>vaktaken</a:t>
            </a:r>
            <a:r>
              <a:rPr lang="nl-NL" dirty="0"/>
              <a:t> en van school- en vaktaalgebruik (in NL en PAP)</a:t>
            </a:r>
          </a:p>
          <a:p>
            <a:r>
              <a:rPr lang="nl-NL" dirty="0"/>
              <a:t>Zorg voor duidelijke voorbeelden, formats en stappenplannen (in NL en PAP)</a:t>
            </a:r>
          </a:p>
          <a:p>
            <a:r>
              <a:rPr lang="nl-NL" dirty="0"/>
              <a:t>Rijk bij productieve taken (spreken en schrijven) taalmiddelen aan &gt;&gt; hulpwoorden, voorbeeldzinnen, spreek- of schrijfkaders (in NL en PAP)</a:t>
            </a:r>
          </a:p>
          <a:p>
            <a:r>
              <a:rPr lang="nl-NL" dirty="0"/>
              <a:t>Ondersteun bij receptieve taken (lezen en luisteren) leerlingen tekst te begrijpen, interpreteren, ordenen en actief te verwerken</a:t>
            </a:r>
            <a:r>
              <a:rPr lang="nl-NL" b="1" dirty="0"/>
              <a:t> </a:t>
            </a:r>
            <a:r>
              <a:rPr lang="nl-NL" dirty="0"/>
              <a:t>(in NL en PAP) &gt;&gt; maak gebruik van visualisatie, </a:t>
            </a:r>
            <a:r>
              <a:rPr lang="nl-NL" dirty="0" err="1"/>
              <a:t>advanced</a:t>
            </a:r>
            <a:r>
              <a:rPr lang="nl-NL" dirty="0"/>
              <a:t> </a:t>
            </a:r>
            <a:r>
              <a:rPr lang="nl-NL" dirty="0" err="1"/>
              <a:t>organisers</a:t>
            </a:r>
            <a:r>
              <a:rPr lang="nl-NL" dirty="0"/>
              <a:t>, sleutelschema’s, activerende leeswerkvormen, geleide samenvatopdrachten, etc. (in NL en PAP)</a:t>
            </a:r>
          </a:p>
          <a:p>
            <a:r>
              <a:rPr lang="nl-NL" dirty="0"/>
              <a:t>Geef feedback op taalgebruik van leerlingen  &gt;&gt; vraag om herformulering, herformuleer zelf. Doe dat bij schriftelijk werk, maar ook in de mondelinge interactie individueel, in groepjes en klassengesprekken. Maak dat leerlingen in zowel NL en PAP actief de taal gebruiken.</a:t>
            </a:r>
          </a:p>
          <a:p>
            <a:r>
              <a:rPr lang="nl-NL" dirty="0"/>
              <a:t>Besteed aandacht aan</a:t>
            </a:r>
            <a:r>
              <a:rPr lang="nl-NL" b="1" dirty="0"/>
              <a:t> </a:t>
            </a:r>
            <a:r>
              <a:rPr lang="nl-NL" dirty="0"/>
              <a:t>leerstrategieën.</a:t>
            </a:r>
          </a:p>
        </p:txBody>
      </p:sp>
    </p:spTree>
    <p:extLst>
      <p:ext uri="{BB962C8B-B14F-4D97-AF65-F5344CB8AC3E}">
        <p14:creationId xmlns:p14="http://schemas.microsoft.com/office/powerpoint/2010/main" val="142975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F610E-716E-F8E9-5647-384F807CE8AE}"/>
              </a:ext>
            </a:extLst>
          </p:cNvPr>
          <p:cNvSpPr>
            <a:spLocks noGrp="1"/>
          </p:cNvSpPr>
          <p:nvPr>
            <p:ph type="title"/>
          </p:nvPr>
        </p:nvSpPr>
        <p:spPr/>
        <p:txBody>
          <a:bodyPr/>
          <a:lstStyle/>
          <a:p>
            <a:r>
              <a:rPr lang="nl-NL" dirty="0"/>
              <a:t>Taalsteun is nodig in…</a:t>
            </a:r>
          </a:p>
        </p:txBody>
      </p:sp>
      <p:pic>
        <p:nvPicPr>
          <p:cNvPr id="4" name="Afbeelding 3">
            <a:extLst>
              <a:ext uri="{FF2B5EF4-FFF2-40B4-BE49-F238E27FC236}">
                <a16:creationId xmlns:a16="http://schemas.microsoft.com/office/drawing/2014/main" id="{B7683187-F89B-45CA-92CA-E75BE71F24EF}"/>
              </a:ext>
            </a:extLst>
          </p:cNvPr>
          <p:cNvPicPr>
            <a:picLocks noChangeAspect="1"/>
          </p:cNvPicPr>
          <p:nvPr/>
        </p:nvPicPr>
        <p:blipFill>
          <a:blip r:embed="rId2"/>
          <a:stretch>
            <a:fillRect/>
          </a:stretch>
        </p:blipFill>
        <p:spPr>
          <a:xfrm>
            <a:off x="1117169" y="1415424"/>
            <a:ext cx="9644535" cy="5442576"/>
          </a:xfrm>
          <a:prstGeom prst="rect">
            <a:avLst/>
          </a:prstGeom>
        </p:spPr>
      </p:pic>
    </p:spTree>
    <p:extLst>
      <p:ext uri="{BB962C8B-B14F-4D97-AF65-F5344CB8AC3E}">
        <p14:creationId xmlns:p14="http://schemas.microsoft.com/office/powerpoint/2010/main" val="247156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92FB2-37BF-142A-6BDC-38BA3F951D5B}"/>
              </a:ext>
            </a:extLst>
          </p:cNvPr>
          <p:cNvSpPr>
            <a:spLocks noGrp="1"/>
          </p:cNvSpPr>
          <p:nvPr>
            <p:ph type="title"/>
          </p:nvPr>
        </p:nvSpPr>
        <p:spPr/>
        <p:txBody>
          <a:bodyPr/>
          <a:lstStyle/>
          <a:p>
            <a:r>
              <a:rPr lang="nl-NL" dirty="0"/>
              <a:t>Taalbewuste benadering (5) – Stimuleer interactie in meerdere talen</a:t>
            </a:r>
          </a:p>
        </p:txBody>
      </p:sp>
      <p:pic>
        <p:nvPicPr>
          <p:cNvPr id="4" name="Picture 3">
            <a:extLst>
              <a:ext uri="{FF2B5EF4-FFF2-40B4-BE49-F238E27FC236}">
                <a16:creationId xmlns:a16="http://schemas.microsoft.com/office/drawing/2014/main" id="{E2C0E514-824B-E4E1-6EA1-C57DEF25D1FC}"/>
              </a:ext>
            </a:extLst>
          </p:cNvPr>
          <p:cNvPicPr>
            <a:picLocks noChangeAspect="1"/>
          </p:cNvPicPr>
          <p:nvPr/>
        </p:nvPicPr>
        <p:blipFill>
          <a:blip r:embed="rId2"/>
          <a:stretch>
            <a:fillRect/>
          </a:stretch>
        </p:blipFill>
        <p:spPr>
          <a:xfrm>
            <a:off x="564448" y="2204479"/>
            <a:ext cx="10606390" cy="4541059"/>
          </a:xfrm>
          <a:prstGeom prst="rect">
            <a:avLst/>
          </a:prstGeom>
        </p:spPr>
      </p:pic>
    </p:spTree>
    <p:extLst>
      <p:ext uri="{BB962C8B-B14F-4D97-AF65-F5344CB8AC3E}">
        <p14:creationId xmlns:p14="http://schemas.microsoft.com/office/powerpoint/2010/main" val="375800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068177-B0E5-0181-A839-2BBEAF711AF9}"/>
              </a:ext>
            </a:extLst>
          </p:cNvPr>
          <p:cNvSpPr>
            <a:spLocks noGrp="1"/>
          </p:cNvSpPr>
          <p:nvPr>
            <p:ph type="title"/>
          </p:nvPr>
        </p:nvSpPr>
        <p:spPr>
          <a:xfrm>
            <a:off x="612648" y="1114923"/>
            <a:ext cx="4621553" cy="1360728"/>
          </a:xfrm>
        </p:spPr>
        <p:txBody>
          <a:bodyPr anchor="b">
            <a:normAutofit/>
          </a:bodyPr>
          <a:lstStyle/>
          <a:p>
            <a:r>
              <a:rPr lang="nl-NL" dirty="0"/>
              <a:t>Overzicht</a:t>
            </a:r>
          </a:p>
        </p:txBody>
      </p:sp>
      <p:sp>
        <p:nvSpPr>
          <p:cNvPr id="3" name="Tijdelijke aanduiding voor inhoud 2">
            <a:extLst>
              <a:ext uri="{FF2B5EF4-FFF2-40B4-BE49-F238E27FC236}">
                <a16:creationId xmlns:a16="http://schemas.microsoft.com/office/drawing/2014/main" id="{AF288FE8-1172-162C-144A-7041A30F6C23}"/>
              </a:ext>
            </a:extLst>
          </p:cNvPr>
          <p:cNvSpPr>
            <a:spLocks noGrp="1"/>
          </p:cNvSpPr>
          <p:nvPr>
            <p:ph idx="1"/>
          </p:nvPr>
        </p:nvSpPr>
        <p:spPr>
          <a:xfrm>
            <a:off x="612648" y="3737810"/>
            <a:ext cx="4621553" cy="2005265"/>
          </a:xfrm>
        </p:spPr>
        <p:txBody>
          <a:bodyPr>
            <a:normAutofit lnSpcReduction="10000"/>
          </a:bodyPr>
          <a:lstStyle/>
          <a:p>
            <a:r>
              <a:rPr lang="nl-NL" sz="2400" dirty="0"/>
              <a:t>1. Inleiding en iTOB principes</a:t>
            </a:r>
          </a:p>
          <a:p>
            <a:endParaRPr lang="nl-NL" sz="2400" dirty="0"/>
          </a:p>
          <a:p>
            <a:r>
              <a:rPr lang="nl-NL" sz="2400" dirty="0"/>
              <a:t>2. Tips voor het bestaande materiaal</a:t>
            </a:r>
          </a:p>
        </p:txBody>
      </p:sp>
      <p:pic>
        <p:nvPicPr>
          <p:cNvPr id="4" name="Afbeelding 3" descr="Afbeelding met tekst, Lettertype, logo, schermopname&#10;&#10;Automatisch gegenereerde beschrijving">
            <a:extLst>
              <a:ext uri="{FF2B5EF4-FFF2-40B4-BE49-F238E27FC236}">
                <a16:creationId xmlns:a16="http://schemas.microsoft.com/office/drawing/2014/main" id="{B074657F-5175-086E-E624-DCFF5E05B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11437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tekst, Lettertype, logo, schermopname&#10;&#10;Automatisch gegenereerde beschrijving">
            <a:extLst>
              <a:ext uri="{FF2B5EF4-FFF2-40B4-BE49-F238E27FC236}">
                <a16:creationId xmlns:a16="http://schemas.microsoft.com/office/drawing/2014/main" id="{980463CE-E29C-8543-5C41-664B1EFA68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26" r="1" b="4190"/>
          <a:stretch/>
        </p:blipFill>
        <p:spPr>
          <a:xfrm>
            <a:off x="4752550" y="10"/>
            <a:ext cx="7439450" cy="6857990"/>
          </a:xfrm>
          <a:prstGeom prst="rect">
            <a:avLst/>
          </a:prstGeom>
        </p:spPr>
      </p:pic>
      <p:sp>
        <p:nvSpPr>
          <p:cNvPr id="3" name="Tijdelijke aanduiding voor inhoud 2">
            <a:extLst>
              <a:ext uri="{FF2B5EF4-FFF2-40B4-BE49-F238E27FC236}">
                <a16:creationId xmlns:a16="http://schemas.microsoft.com/office/drawing/2014/main" id="{9A063A18-6361-7555-3613-364F7D443846}"/>
              </a:ext>
            </a:extLst>
          </p:cNvPr>
          <p:cNvSpPr>
            <a:spLocks noGrp="1"/>
          </p:cNvSpPr>
          <p:nvPr>
            <p:ph idx="1"/>
          </p:nvPr>
        </p:nvSpPr>
        <p:spPr>
          <a:xfrm>
            <a:off x="190611" y="5402701"/>
            <a:ext cx="5348797" cy="1554721"/>
          </a:xfrm>
        </p:spPr>
        <p:txBody>
          <a:bodyPr>
            <a:normAutofit/>
          </a:bodyPr>
          <a:lstStyle/>
          <a:p>
            <a:pPr marL="0" indent="0">
              <a:buNone/>
            </a:pPr>
            <a:r>
              <a:rPr lang="nl-NL" sz="1400" dirty="0"/>
              <a:t>Voor meer informatie ga naar:</a:t>
            </a:r>
          </a:p>
          <a:p>
            <a:pPr marL="0" indent="0">
              <a:buNone/>
            </a:pPr>
            <a:r>
              <a:rPr lang="nl-NL" sz="1400" dirty="0"/>
              <a:t> </a:t>
            </a:r>
            <a:r>
              <a:rPr lang="nl-NL" sz="1400" dirty="0" err="1"/>
              <a:t>https</a:t>
            </a:r>
            <a:r>
              <a:rPr lang="nl-NL" sz="1400" dirty="0"/>
              <a:t>://</a:t>
            </a:r>
            <a:r>
              <a:rPr lang="nl-NL" sz="1400" dirty="0" err="1"/>
              <a:t>www.inclusieftaalonderwijsbonaire.com</a:t>
            </a:r>
            <a:r>
              <a:rPr lang="nl-NL" sz="1400" dirty="0"/>
              <a:t>/</a:t>
            </a:r>
          </a:p>
        </p:txBody>
      </p:sp>
    </p:spTree>
    <p:extLst>
      <p:ext uri="{BB962C8B-B14F-4D97-AF65-F5344CB8AC3E}">
        <p14:creationId xmlns:p14="http://schemas.microsoft.com/office/powerpoint/2010/main" val="301005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 Lettertype, logo, schermopname&#10;&#10;Automatisch gegenereerde beschrijving">
            <a:extLst>
              <a:ext uri="{FF2B5EF4-FFF2-40B4-BE49-F238E27FC236}">
                <a16:creationId xmlns:a16="http://schemas.microsoft.com/office/drawing/2014/main" id="{37F13309-A007-FC56-541A-56D357A110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7" r="3151"/>
          <a:stretch/>
        </p:blipFill>
        <p:spPr>
          <a:xfrm>
            <a:off x="20" y="1"/>
            <a:ext cx="6575591" cy="6858000"/>
          </a:xfrm>
          <a:prstGeom prst="rect">
            <a:avLst/>
          </a:prstGeom>
        </p:spPr>
      </p:pic>
      <p:sp>
        <p:nvSpPr>
          <p:cNvPr id="2" name="Titel 1">
            <a:extLst>
              <a:ext uri="{FF2B5EF4-FFF2-40B4-BE49-F238E27FC236}">
                <a16:creationId xmlns:a16="http://schemas.microsoft.com/office/drawing/2014/main" id="{12EB373A-F009-38E2-48D8-FB621468FE89}"/>
              </a:ext>
            </a:extLst>
          </p:cNvPr>
          <p:cNvSpPr>
            <a:spLocks noGrp="1"/>
          </p:cNvSpPr>
          <p:nvPr>
            <p:ph type="ctrTitle"/>
          </p:nvPr>
        </p:nvSpPr>
        <p:spPr>
          <a:xfrm>
            <a:off x="7168896" y="1129554"/>
            <a:ext cx="4361688" cy="3475236"/>
          </a:xfrm>
        </p:spPr>
        <p:txBody>
          <a:bodyPr>
            <a:normAutofit/>
          </a:bodyPr>
          <a:lstStyle/>
          <a:p>
            <a:pPr algn="l"/>
            <a:r>
              <a:rPr lang="nl-NL" sz="5400"/>
              <a:t>1. Inleiding</a:t>
            </a:r>
          </a:p>
        </p:txBody>
      </p:sp>
      <p:sp>
        <p:nvSpPr>
          <p:cNvPr id="3" name="Ondertitel 2">
            <a:extLst>
              <a:ext uri="{FF2B5EF4-FFF2-40B4-BE49-F238E27FC236}">
                <a16:creationId xmlns:a16="http://schemas.microsoft.com/office/drawing/2014/main" id="{E3BA29EE-6F4E-1085-D066-CA82307B5F21}"/>
              </a:ext>
            </a:extLst>
          </p:cNvPr>
          <p:cNvSpPr>
            <a:spLocks noGrp="1"/>
          </p:cNvSpPr>
          <p:nvPr>
            <p:ph type="subTitle" idx="1"/>
          </p:nvPr>
        </p:nvSpPr>
        <p:spPr>
          <a:xfrm>
            <a:off x="7168896" y="4731337"/>
            <a:ext cx="4206240" cy="1184584"/>
          </a:xfrm>
        </p:spPr>
        <p:txBody>
          <a:bodyPr>
            <a:normAutofit/>
          </a:bodyPr>
          <a:lstStyle/>
          <a:p>
            <a:pPr algn="l"/>
            <a:endParaRPr lang="nl-NL"/>
          </a:p>
        </p:txBody>
      </p:sp>
    </p:spTree>
    <p:extLst>
      <p:ext uri="{BB962C8B-B14F-4D97-AF65-F5344CB8AC3E}">
        <p14:creationId xmlns:p14="http://schemas.microsoft.com/office/powerpoint/2010/main" val="10442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AFAEC-7180-35CC-CE4D-0AA9633127AF}"/>
              </a:ext>
            </a:extLst>
          </p:cNvPr>
          <p:cNvSpPr>
            <a:spLocks noGrp="1"/>
          </p:cNvSpPr>
          <p:nvPr>
            <p:ph type="title"/>
          </p:nvPr>
        </p:nvSpPr>
        <p:spPr/>
        <p:txBody>
          <a:bodyPr/>
          <a:lstStyle/>
          <a:p>
            <a:r>
              <a:rPr lang="nl-NL" dirty="0"/>
              <a:t>Principes van iTOB: CLIL</a:t>
            </a:r>
          </a:p>
        </p:txBody>
      </p:sp>
      <p:sp>
        <p:nvSpPr>
          <p:cNvPr id="3" name="Tijdelijke aanduiding voor inhoud 2">
            <a:extLst>
              <a:ext uri="{FF2B5EF4-FFF2-40B4-BE49-F238E27FC236}">
                <a16:creationId xmlns:a16="http://schemas.microsoft.com/office/drawing/2014/main" id="{A43908A2-1E7E-01DF-E52B-2CA7EED64130}"/>
              </a:ext>
            </a:extLst>
          </p:cNvPr>
          <p:cNvSpPr>
            <a:spLocks noGrp="1"/>
          </p:cNvSpPr>
          <p:nvPr>
            <p:ph idx="1"/>
          </p:nvPr>
        </p:nvSpPr>
        <p:spPr>
          <a:xfrm>
            <a:off x="453622" y="1864301"/>
            <a:ext cx="6000187" cy="4593828"/>
          </a:xfrm>
        </p:spPr>
        <p:txBody>
          <a:bodyPr/>
          <a:lstStyle/>
          <a:p>
            <a:r>
              <a:rPr lang="nl-NL" dirty="0"/>
              <a:t>CLIL (Content </a:t>
            </a:r>
            <a:r>
              <a:rPr lang="nl-NL" dirty="0" err="1"/>
              <a:t>and</a:t>
            </a:r>
            <a:r>
              <a:rPr lang="nl-NL" dirty="0"/>
              <a:t> Language </a:t>
            </a:r>
            <a:r>
              <a:rPr lang="nl-NL" dirty="0" err="1"/>
              <a:t>Integrated</a:t>
            </a:r>
            <a:r>
              <a:rPr lang="nl-NL" dirty="0"/>
              <a:t> Learning) is </a:t>
            </a:r>
            <a:r>
              <a:rPr lang="nl-NL" b="1" dirty="0"/>
              <a:t>een didactische benadering waarbij het vakinhoudelijk onderwijs gekoppeld wordt aan het onderwijs in een vreemde taal </a:t>
            </a:r>
            <a:r>
              <a:rPr lang="nl-NL" dirty="0"/>
              <a:t>(b.v. NL voor Papiamentstalige leerlingen).</a:t>
            </a:r>
          </a:p>
          <a:p>
            <a:r>
              <a:rPr lang="nl-NL" dirty="0"/>
              <a:t>4Cs: content, </a:t>
            </a:r>
            <a:r>
              <a:rPr lang="nl-NL" dirty="0" err="1"/>
              <a:t>communication</a:t>
            </a:r>
            <a:r>
              <a:rPr lang="nl-NL" dirty="0"/>
              <a:t>, </a:t>
            </a:r>
            <a:r>
              <a:rPr lang="nl-NL" dirty="0" err="1"/>
              <a:t>cognition</a:t>
            </a:r>
            <a:r>
              <a:rPr lang="nl-NL" dirty="0"/>
              <a:t> </a:t>
            </a:r>
            <a:r>
              <a:rPr lang="nl-NL" dirty="0" err="1"/>
              <a:t>and</a:t>
            </a:r>
            <a:r>
              <a:rPr lang="nl-NL" dirty="0"/>
              <a:t> culture</a:t>
            </a:r>
          </a:p>
          <a:p>
            <a:r>
              <a:rPr lang="nl-NL" dirty="0"/>
              <a:t>Voor de implementatie van CLIL: context, interactie, taalsteun</a:t>
            </a:r>
          </a:p>
          <a:p>
            <a:r>
              <a:rPr lang="nl-NL" dirty="0">
                <a:hlinkClick r:id="rId2"/>
              </a:rPr>
              <a:t>Activerende werkvormen </a:t>
            </a:r>
            <a:r>
              <a:rPr lang="nl-NL" dirty="0"/>
              <a:t>zijn cruciaal in CLIL</a:t>
            </a:r>
          </a:p>
          <a:p>
            <a:pPr marL="0" indent="0">
              <a:buNone/>
            </a:pPr>
            <a:endParaRPr lang="nl-NL" dirty="0"/>
          </a:p>
        </p:txBody>
      </p:sp>
      <p:pic>
        <p:nvPicPr>
          <p:cNvPr id="1026" name="Picture 2" descr="Leerpiramide van Bales (Sousa) - Leer.tips">
            <a:extLst>
              <a:ext uri="{FF2B5EF4-FFF2-40B4-BE49-F238E27FC236}">
                <a16:creationId xmlns:a16="http://schemas.microsoft.com/office/drawing/2014/main" id="{04A57451-C55D-7976-5CF3-607CE247F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655" y="2398645"/>
            <a:ext cx="6315984" cy="372543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Lettertype, logo, schermopname&#10;&#10;Automatisch gegenereerde beschrijving">
            <a:extLst>
              <a:ext uri="{FF2B5EF4-FFF2-40B4-BE49-F238E27FC236}">
                <a16:creationId xmlns:a16="http://schemas.microsoft.com/office/drawing/2014/main" id="{845A0CD1-FD15-964F-FF18-9639AC00AB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78" r="-1" b="3740"/>
          <a:stretch/>
        </p:blipFill>
        <p:spPr>
          <a:xfrm>
            <a:off x="10589771" y="187710"/>
            <a:ext cx="1352910" cy="1259306"/>
          </a:xfrm>
          <a:prstGeom prst="rect">
            <a:avLst/>
          </a:prstGeom>
        </p:spPr>
      </p:pic>
    </p:spTree>
    <p:extLst>
      <p:ext uri="{BB962C8B-B14F-4D97-AF65-F5344CB8AC3E}">
        <p14:creationId xmlns:p14="http://schemas.microsoft.com/office/powerpoint/2010/main" val="238729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1F5F-9853-9E42-BD31-F6BC3E0A1C66}"/>
              </a:ext>
            </a:extLst>
          </p:cNvPr>
          <p:cNvSpPr>
            <a:spLocks noGrp="1"/>
          </p:cNvSpPr>
          <p:nvPr>
            <p:ph type="title"/>
          </p:nvPr>
        </p:nvSpPr>
        <p:spPr>
          <a:xfrm>
            <a:off x="544598" y="449998"/>
            <a:ext cx="10515600" cy="1325563"/>
          </a:xfrm>
        </p:spPr>
        <p:txBody>
          <a:bodyPr/>
          <a:lstStyle/>
          <a:p>
            <a:r>
              <a:rPr lang="en-NL">
                <a:cs typeface="Calibri"/>
              </a:rPr>
              <a:t>Meertaligheid bij zaakvakken</a:t>
            </a:r>
            <a:endParaRPr lang="nl-NL" dirty="0">
              <a:cs typeface="Calibri"/>
            </a:endParaRPr>
          </a:p>
        </p:txBody>
      </p:sp>
      <p:pic>
        <p:nvPicPr>
          <p:cNvPr id="6" name="Picture 2" descr="Illustration Of Stickman Kids And Speech Bubbles Saying Hello.. Stock  Photo, Picture And Royalty Free Image. Image 81645204.">
            <a:extLst>
              <a:ext uri="{FF2B5EF4-FFF2-40B4-BE49-F238E27FC236}">
                <a16:creationId xmlns:a16="http://schemas.microsoft.com/office/drawing/2014/main" id="{0C5D6B71-A428-1B41-8144-E296994CF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726" y="45980"/>
            <a:ext cx="248327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5F6292-85B5-97A8-26F5-6AE82D9D72EA}"/>
              </a:ext>
            </a:extLst>
          </p:cNvPr>
          <p:cNvPicPr>
            <a:picLocks noChangeAspect="1"/>
          </p:cNvPicPr>
          <p:nvPr/>
        </p:nvPicPr>
        <p:blipFill>
          <a:blip r:embed="rId3"/>
          <a:stretch>
            <a:fillRect/>
          </a:stretch>
        </p:blipFill>
        <p:spPr>
          <a:xfrm>
            <a:off x="1665516" y="2340272"/>
            <a:ext cx="8273765" cy="4471748"/>
          </a:xfrm>
          <a:prstGeom prst="rect">
            <a:avLst/>
          </a:prstGeom>
        </p:spPr>
      </p:pic>
      <p:pic>
        <p:nvPicPr>
          <p:cNvPr id="7" name="Picture 6">
            <a:extLst>
              <a:ext uri="{FF2B5EF4-FFF2-40B4-BE49-F238E27FC236}">
                <a16:creationId xmlns:a16="http://schemas.microsoft.com/office/drawing/2014/main" id="{C080851F-43E7-14F1-2036-316DE0A284DB}"/>
              </a:ext>
            </a:extLst>
          </p:cNvPr>
          <p:cNvPicPr>
            <a:picLocks noChangeAspect="1"/>
          </p:cNvPicPr>
          <p:nvPr/>
        </p:nvPicPr>
        <p:blipFill rotWithShape="1">
          <a:blip r:embed="rId4"/>
          <a:srcRect b="8935"/>
          <a:stretch/>
        </p:blipFill>
        <p:spPr>
          <a:xfrm>
            <a:off x="901148" y="1631624"/>
            <a:ext cx="9038133" cy="5060200"/>
          </a:xfrm>
          <a:prstGeom prst="rect">
            <a:avLst/>
          </a:prstGeom>
        </p:spPr>
      </p:pic>
    </p:spTree>
    <p:extLst>
      <p:ext uri="{BB962C8B-B14F-4D97-AF65-F5344CB8AC3E}">
        <p14:creationId xmlns:p14="http://schemas.microsoft.com/office/powerpoint/2010/main" val="30055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A6B5-35C1-D0F7-3119-32701C3DE0DE}"/>
              </a:ext>
            </a:extLst>
          </p:cNvPr>
          <p:cNvSpPr>
            <a:spLocks noGrp="1"/>
          </p:cNvSpPr>
          <p:nvPr>
            <p:ph type="title"/>
          </p:nvPr>
        </p:nvSpPr>
        <p:spPr>
          <a:xfrm>
            <a:off x="543464" y="333594"/>
            <a:ext cx="10515600" cy="1325563"/>
          </a:xfrm>
        </p:spPr>
        <p:txBody>
          <a:bodyPr/>
          <a:lstStyle/>
          <a:p>
            <a:r>
              <a:rPr lang="en-NL">
                <a:cs typeface="Calibri" panose="020F0502020204030204" pitchFamily="34" charset="0"/>
              </a:rPr>
              <a:t>Je leren bewegen op de taaltrap</a:t>
            </a:r>
          </a:p>
        </p:txBody>
      </p:sp>
      <p:pic>
        <p:nvPicPr>
          <p:cNvPr id="4" name="Picture 3">
            <a:extLst>
              <a:ext uri="{FF2B5EF4-FFF2-40B4-BE49-F238E27FC236}">
                <a16:creationId xmlns:a16="http://schemas.microsoft.com/office/drawing/2014/main" id="{94383EAB-A578-28FF-A918-4F8BCD3F13CD}"/>
              </a:ext>
            </a:extLst>
          </p:cNvPr>
          <p:cNvPicPr>
            <a:picLocks noChangeAspect="1"/>
          </p:cNvPicPr>
          <p:nvPr/>
        </p:nvPicPr>
        <p:blipFill>
          <a:blip r:embed="rId2"/>
          <a:stretch>
            <a:fillRect/>
          </a:stretch>
        </p:blipFill>
        <p:spPr>
          <a:xfrm>
            <a:off x="1132935" y="1505005"/>
            <a:ext cx="9926129" cy="5189802"/>
          </a:xfrm>
          <a:prstGeom prst="rect">
            <a:avLst/>
          </a:prstGeom>
        </p:spPr>
      </p:pic>
    </p:spTree>
    <p:extLst>
      <p:ext uri="{BB962C8B-B14F-4D97-AF65-F5344CB8AC3E}">
        <p14:creationId xmlns:p14="http://schemas.microsoft.com/office/powerpoint/2010/main" val="3269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CDC23-C96E-E918-FCE9-8F9F5718F901}"/>
              </a:ext>
            </a:extLst>
          </p:cNvPr>
          <p:cNvPicPr>
            <a:picLocks noChangeAspect="1"/>
          </p:cNvPicPr>
          <p:nvPr/>
        </p:nvPicPr>
        <p:blipFill>
          <a:blip r:embed="rId2"/>
          <a:stretch>
            <a:fillRect/>
          </a:stretch>
        </p:blipFill>
        <p:spPr>
          <a:xfrm>
            <a:off x="3099980" y="2389945"/>
            <a:ext cx="8484647" cy="4178686"/>
          </a:xfrm>
          <a:prstGeom prst="rect">
            <a:avLst/>
          </a:prstGeom>
          <a:ln>
            <a:noFill/>
          </a:ln>
        </p:spPr>
      </p:pic>
      <p:pic>
        <p:nvPicPr>
          <p:cNvPr id="1026" name="Picture 2" descr="Coutinho.nl | Talenbewust lesgeven | 9789046907979 | Uitgeverij Coutinho">
            <a:extLst>
              <a:ext uri="{FF2B5EF4-FFF2-40B4-BE49-F238E27FC236}">
                <a16:creationId xmlns:a16="http://schemas.microsoft.com/office/drawing/2014/main" id="{4390A0AD-6271-F21E-5867-89075883E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54" y="63500"/>
            <a:ext cx="2301820" cy="369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8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FB54-0851-7E71-DD45-DF79306E63C7}"/>
              </a:ext>
            </a:extLst>
          </p:cNvPr>
          <p:cNvSpPr>
            <a:spLocks noGrp="1"/>
          </p:cNvSpPr>
          <p:nvPr>
            <p:ph type="title"/>
          </p:nvPr>
        </p:nvSpPr>
        <p:spPr>
          <a:xfrm>
            <a:off x="301342" y="480892"/>
            <a:ext cx="11123032" cy="1325563"/>
          </a:xfrm>
        </p:spPr>
        <p:txBody>
          <a:bodyPr/>
          <a:lstStyle/>
          <a:p>
            <a:r>
              <a:rPr lang="en-NL"/>
              <a:t>Meertaligheid in de trap van DAT naar CAT</a:t>
            </a:r>
          </a:p>
        </p:txBody>
      </p:sp>
      <p:sp>
        <p:nvSpPr>
          <p:cNvPr id="4" name="Chevron 3">
            <a:extLst>
              <a:ext uri="{FF2B5EF4-FFF2-40B4-BE49-F238E27FC236}">
                <a16:creationId xmlns:a16="http://schemas.microsoft.com/office/drawing/2014/main" id="{293E142A-B5AF-2FE7-5366-284A96843F9F}"/>
              </a:ext>
            </a:extLst>
          </p:cNvPr>
          <p:cNvSpPr/>
          <p:nvPr/>
        </p:nvSpPr>
        <p:spPr>
          <a:xfrm>
            <a:off x="1811621" y="2191390"/>
            <a:ext cx="1169232" cy="344774"/>
          </a:xfrm>
          <a:prstGeom prst="chevron">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5" name="TextBox 4">
            <a:extLst>
              <a:ext uri="{FF2B5EF4-FFF2-40B4-BE49-F238E27FC236}">
                <a16:creationId xmlns:a16="http://schemas.microsoft.com/office/drawing/2014/main" id="{A76177E7-262C-1DA0-CD3F-D35E58D141D3}"/>
              </a:ext>
            </a:extLst>
          </p:cNvPr>
          <p:cNvSpPr txBox="1"/>
          <p:nvPr/>
        </p:nvSpPr>
        <p:spPr>
          <a:xfrm>
            <a:off x="3087730" y="2158026"/>
            <a:ext cx="2083634" cy="400110"/>
          </a:xfrm>
          <a:prstGeom prst="rect">
            <a:avLst/>
          </a:prstGeom>
          <a:noFill/>
        </p:spPr>
        <p:txBody>
          <a:bodyPr wrap="square" rtlCol="0">
            <a:spAutoFit/>
          </a:bodyPr>
          <a:lstStyle/>
          <a:p>
            <a:pPr algn="ctr"/>
            <a:r>
              <a:rPr lang="en-NL" sz="2000">
                <a:latin typeface="Calibri" panose="020F0502020204030204" pitchFamily="34" charset="0"/>
                <a:cs typeface="Calibri" panose="020F0502020204030204" pitchFamily="34" charset="0"/>
              </a:rPr>
              <a:t>+ cognitie</a:t>
            </a:r>
          </a:p>
        </p:txBody>
      </p:sp>
      <p:sp>
        <p:nvSpPr>
          <p:cNvPr id="6" name="Chevron 5">
            <a:extLst>
              <a:ext uri="{FF2B5EF4-FFF2-40B4-BE49-F238E27FC236}">
                <a16:creationId xmlns:a16="http://schemas.microsoft.com/office/drawing/2014/main" id="{9E352F27-1FD1-BCBC-1A3C-24650059B6BA}"/>
              </a:ext>
            </a:extLst>
          </p:cNvPr>
          <p:cNvSpPr/>
          <p:nvPr/>
        </p:nvSpPr>
        <p:spPr>
          <a:xfrm>
            <a:off x="5278242" y="2201495"/>
            <a:ext cx="1169232" cy="344774"/>
          </a:xfrm>
          <a:prstGeom prst="chevron">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7" name="TextBox 6">
            <a:extLst>
              <a:ext uri="{FF2B5EF4-FFF2-40B4-BE49-F238E27FC236}">
                <a16:creationId xmlns:a16="http://schemas.microsoft.com/office/drawing/2014/main" id="{05496CF3-84DF-A7CA-11CB-639D8219D713}"/>
              </a:ext>
            </a:extLst>
          </p:cNvPr>
          <p:cNvSpPr txBox="1"/>
          <p:nvPr/>
        </p:nvSpPr>
        <p:spPr>
          <a:xfrm>
            <a:off x="6554352" y="2107366"/>
            <a:ext cx="2083634" cy="400110"/>
          </a:xfrm>
          <a:prstGeom prst="rect">
            <a:avLst/>
          </a:prstGeom>
          <a:noFill/>
        </p:spPr>
        <p:txBody>
          <a:bodyPr wrap="square" rtlCol="0">
            <a:spAutoFit/>
          </a:bodyPr>
          <a:lstStyle/>
          <a:p>
            <a:pPr algn="ctr"/>
            <a:r>
              <a:rPr lang="en-NL" sz="2000">
                <a:latin typeface="Calibri" panose="020F0502020204030204" pitchFamily="34" charset="0"/>
                <a:cs typeface="Calibri" panose="020F0502020204030204" pitchFamily="34" charset="0"/>
              </a:rPr>
              <a:t>+ cognitie</a:t>
            </a:r>
          </a:p>
        </p:txBody>
      </p:sp>
      <p:pic>
        <p:nvPicPr>
          <p:cNvPr id="1026" name="Picture 2" descr="Three waves icon cartoon style Royalty Free Vector Image">
            <a:extLst>
              <a:ext uri="{FF2B5EF4-FFF2-40B4-BE49-F238E27FC236}">
                <a16:creationId xmlns:a16="http://schemas.microsoft.com/office/drawing/2014/main" id="{52729CB5-3A12-7709-52CF-4A3082F7F64D}"/>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30351" b="38703"/>
          <a:stretch/>
        </p:blipFill>
        <p:spPr bwMode="auto">
          <a:xfrm>
            <a:off x="336885" y="2507476"/>
            <a:ext cx="11855116" cy="38106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8C26A1F-8D44-A8D3-76BD-59CBDE125B8A}"/>
              </a:ext>
            </a:extLst>
          </p:cNvPr>
          <p:cNvSpPr txBox="1"/>
          <p:nvPr/>
        </p:nvSpPr>
        <p:spPr>
          <a:xfrm>
            <a:off x="4142432" y="5887783"/>
            <a:ext cx="2525539" cy="707886"/>
          </a:xfrm>
          <a:prstGeom prst="rect">
            <a:avLst/>
          </a:prstGeom>
          <a:noFill/>
        </p:spPr>
        <p:txBody>
          <a:bodyPr wrap="square" rtlCol="0">
            <a:spAutoFit/>
          </a:bodyPr>
          <a:lstStyle/>
          <a:p>
            <a:r>
              <a:rPr lang="en-GB" sz="2000">
                <a:latin typeface="Calibri" panose="020F0502020204030204" pitchFamily="34" charset="0"/>
                <a:cs typeface="Calibri" panose="020F0502020204030204" pitchFamily="34" charset="0"/>
              </a:rPr>
              <a:t>- c</a:t>
            </a:r>
            <a:r>
              <a:rPr lang="en-NL" sz="2000">
                <a:latin typeface="Calibri" panose="020F0502020204030204" pitchFamily="34" charset="0"/>
                <a:cs typeface="Calibri" panose="020F0502020204030204" pitchFamily="34" charset="0"/>
              </a:rPr>
              <a:t>ognitie</a:t>
            </a:r>
          </a:p>
          <a:p>
            <a:r>
              <a:rPr lang="en-NL" sz="2000">
                <a:latin typeface="Calibri" panose="020F0502020204030204" pitchFamily="34" charset="0"/>
                <a:cs typeface="Calibri" panose="020F0502020204030204" pitchFamily="34" charset="0"/>
              </a:rPr>
              <a:t>+ taaleisen </a:t>
            </a:r>
            <a:r>
              <a:rPr lang="en-GB" sz="2000">
                <a:latin typeface="Calibri" panose="020F0502020204030204" pitchFamily="34" charset="0"/>
                <a:cs typeface="Calibri" panose="020F0502020204030204" pitchFamily="34" charset="0"/>
              </a:rPr>
              <a:t>in</a:t>
            </a:r>
            <a:r>
              <a:rPr lang="en-NL" sz="2000">
                <a:latin typeface="Calibri" panose="020F0502020204030204" pitchFamily="34" charset="0"/>
                <a:cs typeface="Calibri" panose="020F0502020204030204" pitchFamily="34" charset="0"/>
              </a:rPr>
              <a:t> doeltaal</a:t>
            </a:r>
          </a:p>
        </p:txBody>
      </p:sp>
      <p:sp>
        <p:nvSpPr>
          <p:cNvPr id="10" name="Chevron 9">
            <a:extLst>
              <a:ext uri="{FF2B5EF4-FFF2-40B4-BE49-F238E27FC236}">
                <a16:creationId xmlns:a16="http://schemas.microsoft.com/office/drawing/2014/main" id="{12F2EF43-0233-B5A0-2A6F-AC5B1D711D43}"/>
              </a:ext>
            </a:extLst>
          </p:cNvPr>
          <p:cNvSpPr/>
          <p:nvPr/>
        </p:nvSpPr>
        <p:spPr>
          <a:xfrm rot="16200000">
            <a:off x="6418288" y="6082257"/>
            <a:ext cx="921894" cy="292310"/>
          </a:xfrm>
          <a:prstGeom prst="chevron">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12" name="TextBox 11">
            <a:extLst>
              <a:ext uri="{FF2B5EF4-FFF2-40B4-BE49-F238E27FC236}">
                <a16:creationId xmlns:a16="http://schemas.microsoft.com/office/drawing/2014/main" id="{57374A6E-1D8D-171D-6681-48095CA0A54A}"/>
              </a:ext>
            </a:extLst>
          </p:cNvPr>
          <p:cNvSpPr txBox="1"/>
          <p:nvPr/>
        </p:nvSpPr>
        <p:spPr>
          <a:xfrm>
            <a:off x="2747237" y="2536164"/>
            <a:ext cx="2961113" cy="400110"/>
          </a:xfrm>
          <a:prstGeom prst="rect">
            <a:avLst/>
          </a:prstGeom>
          <a:noFill/>
        </p:spPr>
        <p:txBody>
          <a:bodyPr wrap="square" rtlCol="0">
            <a:spAutoFit/>
          </a:bodyPr>
          <a:lstStyle/>
          <a:p>
            <a:pPr algn="ctr"/>
            <a:r>
              <a:rPr lang="en-NL"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t</a:t>
            </a:r>
            <a:r>
              <a:rPr lang="en-NL" sz="2000">
                <a:latin typeface="Calibri" panose="020F0502020204030204" pitchFamily="34" charset="0"/>
                <a:cs typeface="Calibri" panose="020F0502020204030204" pitchFamily="34" charset="0"/>
              </a:rPr>
              <a:t>aaleisen in doeltaal</a:t>
            </a:r>
          </a:p>
        </p:txBody>
      </p:sp>
      <p:sp>
        <p:nvSpPr>
          <p:cNvPr id="13" name="TextBox 12">
            <a:extLst>
              <a:ext uri="{FF2B5EF4-FFF2-40B4-BE49-F238E27FC236}">
                <a16:creationId xmlns:a16="http://schemas.microsoft.com/office/drawing/2014/main" id="{C359301A-8379-F327-843A-010D1F1BD9C2}"/>
              </a:ext>
            </a:extLst>
          </p:cNvPr>
          <p:cNvSpPr txBox="1"/>
          <p:nvPr/>
        </p:nvSpPr>
        <p:spPr>
          <a:xfrm>
            <a:off x="6554352" y="2536164"/>
            <a:ext cx="2619780" cy="400110"/>
          </a:xfrm>
          <a:prstGeom prst="rect">
            <a:avLst/>
          </a:prstGeom>
          <a:noFill/>
        </p:spPr>
        <p:txBody>
          <a:bodyPr wrap="square" rtlCol="0">
            <a:spAutoFit/>
          </a:bodyPr>
          <a:lstStyle/>
          <a:p>
            <a:pPr algn="ctr"/>
            <a:r>
              <a:rPr lang="en-NL"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t</a:t>
            </a:r>
            <a:r>
              <a:rPr lang="en-NL" sz="2000">
                <a:latin typeface="Calibri" panose="020F0502020204030204" pitchFamily="34" charset="0"/>
                <a:cs typeface="Calibri" panose="020F0502020204030204" pitchFamily="34" charset="0"/>
              </a:rPr>
              <a:t>aaleisen in doeltaal</a:t>
            </a:r>
          </a:p>
        </p:txBody>
      </p:sp>
      <p:sp>
        <p:nvSpPr>
          <p:cNvPr id="14" name="TextBox 13">
            <a:extLst>
              <a:ext uri="{FF2B5EF4-FFF2-40B4-BE49-F238E27FC236}">
                <a16:creationId xmlns:a16="http://schemas.microsoft.com/office/drawing/2014/main" id="{BE602494-B2A6-0F0B-D2D5-6099A0B7BF9C}"/>
              </a:ext>
            </a:extLst>
          </p:cNvPr>
          <p:cNvSpPr txBox="1"/>
          <p:nvPr/>
        </p:nvSpPr>
        <p:spPr>
          <a:xfrm>
            <a:off x="7090498" y="5897136"/>
            <a:ext cx="2590648" cy="707886"/>
          </a:xfrm>
          <a:prstGeom prst="rect">
            <a:avLst/>
          </a:prstGeom>
          <a:noFill/>
        </p:spPr>
        <p:txBody>
          <a:bodyPr wrap="square" rtlCol="0">
            <a:spAutoFit/>
          </a:bodyPr>
          <a:lstStyle/>
          <a:p>
            <a:r>
              <a:rPr lang="en-GB" sz="2000">
                <a:latin typeface="Calibri" panose="020F0502020204030204" pitchFamily="34" charset="0"/>
                <a:cs typeface="Calibri" panose="020F0502020204030204" pitchFamily="34" charset="0"/>
              </a:rPr>
              <a:t>- c</a:t>
            </a:r>
            <a:r>
              <a:rPr lang="en-NL" sz="2000">
                <a:latin typeface="Calibri" panose="020F0502020204030204" pitchFamily="34" charset="0"/>
                <a:cs typeface="Calibri" panose="020F0502020204030204" pitchFamily="34" charset="0"/>
              </a:rPr>
              <a:t>ognitie</a:t>
            </a:r>
          </a:p>
          <a:p>
            <a:r>
              <a:rPr lang="en-NL" sz="2000">
                <a:latin typeface="Calibri" panose="020F0502020204030204" pitchFamily="34" charset="0"/>
                <a:cs typeface="Calibri" panose="020F0502020204030204" pitchFamily="34" charset="0"/>
              </a:rPr>
              <a:t>+ taaleisen in doeltaal</a:t>
            </a:r>
          </a:p>
        </p:txBody>
      </p:sp>
      <p:sp>
        <p:nvSpPr>
          <p:cNvPr id="15" name="TextBox 14">
            <a:extLst>
              <a:ext uri="{FF2B5EF4-FFF2-40B4-BE49-F238E27FC236}">
                <a16:creationId xmlns:a16="http://schemas.microsoft.com/office/drawing/2014/main" id="{6608EC68-3D50-9605-FCC9-411C5C881B84}"/>
              </a:ext>
            </a:extLst>
          </p:cNvPr>
          <p:cNvSpPr txBox="1"/>
          <p:nvPr/>
        </p:nvSpPr>
        <p:spPr>
          <a:xfrm>
            <a:off x="3146507" y="3188232"/>
            <a:ext cx="1320685" cy="923330"/>
          </a:xfrm>
          <a:prstGeom prst="rect">
            <a:avLst/>
          </a:prstGeom>
          <a:noFill/>
        </p:spPr>
        <p:txBody>
          <a:bodyPr wrap="square" rtlCol="0">
            <a:spAutoFit/>
          </a:bodyPr>
          <a:lstStyle/>
          <a:p>
            <a:pPr algn="ctr"/>
            <a:r>
              <a:rPr lang="en-NL" sz="1800">
                <a:latin typeface="Calibri" panose="020F0502020204030204" pitchFamily="34" charset="0"/>
                <a:cs typeface="Calibri" panose="020F0502020204030204" pitchFamily="34" charset="0"/>
              </a:rPr>
              <a:t>in thuistaal laten overleggen</a:t>
            </a:r>
          </a:p>
        </p:txBody>
      </p:sp>
      <p:sp>
        <p:nvSpPr>
          <p:cNvPr id="16" name="TextBox 15">
            <a:extLst>
              <a:ext uri="{FF2B5EF4-FFF2-40B4-BE49-F238E27FC236}">
                <a16:creationId xmlns:a16="http://schemas.microsoft.com/office/drawing/2014/main" id="{30FC22E7-8926-6B62-5836-0D6DDB562D96}"/>
              </a:ext>
            </a:extLst>
          </p:cNvPr>
          <p:cNvSpPr txBox="1"/>
          <p:nvPr/>
        </p:nvSpPr>
        <p:spPr>
          <a:xfrm>
            <a:off x="85563" y="3420729"/>
            <a:ext cx="1726058" cy="1938992"/>
          </a:xfrm>
          <a:prstGeom prst="rect">
            <a:avLst/>
          </a:prstGeom>
          <a:noFill/>
        </p:spPr>
        <p:txBody>
          <a:bodyPr wrap="square" rtlCol="0">
            <a:spAutoFit/>
          </a:bodyPr>
          <a:lstStyle/>
          <a:p>
            <a:r>
              <a:rPr lang="en-NL">
                <a:latin typeface="Calibri" panose="020F0502020204030204" pitchFamily="34" charset="0"/>
                <a:cs typeface="Calibri" panose="020F0502020204030204" pitchFamily="34" charset="0"/>
              </a:rPr>
              <a:t>Vooraf – in de thuistaal concepten laten uitzoeken</a:t>
            </a:r>
          </a:p>
        </p:txBody>
      </p:sp>
      <p:sp>
        <p:nvSpPr>
          <p:cNvPr id="17" name="TextBox 16">
            <a:extLst>
              <a:ext uri="{FF2B5EF4-FFF2-40B4-BE49-F238E27FC236}">
                <a16:creationId xmlns:a16="http://schemas.microsoft.com/office/drawing/2014/main" id="{9EAA315C-5DF0-1C58-FD5D-BDE6C056B476}"/>
              </a:ext>
            </a:extLst>
          </p:cNvPr>
          <p:cNvSpPr txBox="1"/>
          <p:nvPr/>
        </p:nvSpPr>
        <p:spPr>
          <a:xfrm>
            <a:off x="3013988" y="4863660"/>
            <a:ext cx="3433486" cy="707886"/>
          </a:xfrm>
          <a:prstGeom prst="rect">
            <a:avLst/>
          </a:prstGeom>
          <a:noFill/>
        </p:spPr>
        <p:txBody>
          <a:bodyPr wrap="square" rtlCol="0">
            <a:spAutoFit/>
          </a:bodyPr>
          <a:lstStyle/>
          <a:p>
            <a:pPr algn="ctr"/>
            <a:r>
              <a:rPr lang="nl-NL" sz="2000">
                <a:latin typeface="Calibri" panose="020F0502020204030204" pitchFamily="34" charset="0"/>
                <a:cs typeface="Calibri" panose="020F0502020204030204" pitchFamily="34" charset="0"/>
              </a:rPr>
              <a:t>in doeltaal vormgeven, </a:t>
            </a:r>
            <a:r>
              <a:rPr lang="nl-NL" sz="1800">
                <a:latin typeface="Calibri" panose="020F0502020204030204" pitchFamily="34" charset="0"/>
                <a:cs typeface="Calibri" panose="020F0502020204030204" pitchFamily="34" charset="0"/>
              </a:rPr>
              <a:t>experimenteren</a:t>
            </a:r>
            <a:r>
              <a:rPr lang="nl-NL" sz="2000">
                <a:latin typeface="Calibri" panose="020F0502020204030204" pitchFamily="34" charset="0"/>
                <a:cs typeface="Calibri" panose="020F0502020204030204" pitchFamily="34" charset="0"/>
              </a:rPr>
              <a:t>, verbeteren</a:t>
            </a:r>
          </a:p>
        </p:txBody>
      </p:sp>
      <p:sp>
        <p:nvSpPr>
          <p:cNvPr id="8" name="Chevron 7">
            <a:extLst>
              <a:ext uri="{FF2B5EF4-FFF2-40B4-BE49-F238E27FC236}">
                <a16:creationId xmlns:a16="http://schemas.microsoft.com/office/drawing/2014/main" id="{67C59E3E-A099-3A9D-93AA-5CCFD76209BC}"/>
              </a:ext>
            </a:extLst>
          </p:cNvPr>
          <p:cNvSpPr/>
          <p:nvPr/>
        </p:nvSpPr>
        <p:spPr>
          <a:xfrm rot="16200000">
            <a:off x="3470222" y="6048531"/>
            <a:ext cx="921894" cy="292310"/>
          </a:xfrm>
          <a:prstGeom prst="chevron">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Tree>
    <p:extLst>
      <p:ext uri="{BB962C8B-B14F-4D97-AF65-F5344CB8AC3E}">
        <p14:creationId xmlns:p14="http://schemas.microsoft.com/office/powerpoint/2010/main" val="16748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0" grpId="0" animBg="1"/>
      <p:bldP spid="12" grpId="0"/>
      <p:bldP spid="13" grpId="0"/>
      <p:bldP spid="14" grpId="0"/>
      <p:bldP spid="15" grpId="0"/>
      <p:bldP spid="16" grpId="0"/>
      <p:bldP spid="1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Doolhof">
            <a:extLst>
              <a:ext uri="{FF2B5EF4-FFF2-40B4-BE49-F238E27FC236}">
                <a16:creationId xmlns:a16="http://schemas.microsoft.com/office/drawing/2014/main" id="{E311E78A-29EF-E37E-133B-0E3FDE86881B}"/>
              </a:ext>
            </a:extLst>
          </p:cNvPr>
          <p:cNvPicPr>
            <a:picLocks noChangeAspect="1"/>
          </p:cNvPicPr>
          <p:nvPr/>
        </p:nvPicPr>
        <p:blipFill rotWithShape="1">
          <a:blip r:embed="rId2"/>
          <a:srcRect l="15922" r="22044" b="-1"/>
          <a:stretch/>
        </p:blipFill>
        <p:spPr>
          <a:xfrm>
            <a:off x="1" y="10"/>
            <a:ext cx="6373368" cy="6857990"/>
          </a:xfrm>
          <a:prstGeom prst="rect">
            <a:avLst/>
          </a:prstGeom>
        </p:spPr>
      </p:pic>
      <p:sp>
        <p:nvSpPr>
          <p:cNvPr id="2" name="Titel 1">
            <a:extLst>
              <a:ext uri="{FF2B5EF4-FFF2-40B4-BE49-F238E27FC236}">
                <a16:creationId xmlns:a16="http://schemas.microsoft.com/office/drawing/2014/main" id="{0FDB56C7-D7B1-3753-A5A0-1325272AFF78}"/>
              </a:ext>
            </a:extLst>
          </p:cNvPr>
          <p:cNvSpPr>
            <a:spLocks noGrp="1"/>
          </p:cNvSpPr>
          <p:nvPr>
            <p:ph type="title"/>
          </p:nvPr>
        </p:nvSpPr>
        <p:spPr>
          <a:xfrm>
            <a:off x="7078589" y="342900"/>
            <a:ext cx="4361689" cy="1527048"/>
          </a:xfrm>
        </p:spPr>
        <p:txBody>
          <a:bodyPr anchor="b">
            <a:normAutofit/>
          </a:bodyPr>
          <a:lstStyle/>
          <a:p>
            <a:r>
              <a:rPr lang="nl-NL" dirty="0"/>
              <a:t>Leestips:</a:t>
            </a:r>
          </a:p>
        </p:txBody>
      </p:sp>
      <p:sp>
        <p:nvSpPr>
          <p:cNvPr id="3" name="Tijdelijke aanduiding voor inhoud 2">
            <a:extLst>
              <a:ext uri="{FF2B5EF4-FFF2-40B4-BE49-F238E27FC236}">
                <a16:creationId xmlns:a16="http://schemas.microsoft.com/office/drawing/2014/main" id="{C2A0AEE5-F033-B818-A5EA-40D0A7BCCD5C}"/>
              </a:ext>
            </a:extLst>
          </p:cNvPr>
          <p:cNvSpPr>
            <a:spLocks noGrp="1"/>
          </p:cNvSpPr>
          <p:nvPr>
            <p:ph idx="1"/>
          </p:nvPr>
        </p:nvSpPr>
        <p:spPr>
          <a:xfrm>
            <a:off x="6599584" y="2212848"/>
            <a:ext cx="5319700" cy="4508794"/>
          </a:xfrm>
        </p:spPr>
        <p:txBody>
          <a:bodyPr>
            <a:normAutofit/>
          </a:bodyPr>
          <a:lstStyle/>
          <a:p>
            <a:pPr marL="0" indent="0">
              <a:lnSpc>
                <a:spcPct val="110000"/>
              </a:lnSpc>
              <a:buNone/>
            </a:pPr>
            <a:r>
              <a:rPr lang="nl-NL" sz="1600" b="1" dirty="0"/>
              <a:t>'Taalgericht vakonderwijs </a:t>
            </a:r>
            <a:r>
              <a:rPr lang="nl-NL" sz="1600" dirty="0"/>
              <a:t>is vakonderwijs waarin naast </a:t>
            </a:r>
            <a:r>
              <a:rPr lang="nl-NL" sz="1600" dirty="0" err="1"/>
              <a:t>vakdoelen</a:t>
            </a:r>
            <a:r>
              <a:rPr lang="nl-NL" sz="1600" dirty="0"/>
              <a:t> ook </a:t>
            </a:r>
            <a:r>
              <a:rPr lang="nl-NL" sz="1600" b="1" dirty="0"/>
              <a:t>expliciete taaldoelen</a:t>
            </a:r>
            <a:r>
              <a:rPr lang="nl-NL" sz="1600" dirty="0"/>
              <a:t> worden geformuleerd. Aan het bereiken van de taal- en </a:t>
            </a:r>
            <a:r>
              <a:rPr lang="nl-NL" sz="1600" dirty="0" err="1"/>
              <a:t>vakdoelen</a:t>
            </a:r>
            <a:r>
              <a:rPr lang="nl-NL" sz="1600" dirty="0"/>
              <a:t> wordt geïntegreerd gewerkt, via onderwijs dat </a:t>
            </a:r>
            <a:r>
              <a:rPr lang="nl-NL" sz="1600" b="1" dirty="0"/>
              <a:t>context</a:t>
            </a:r>
            <a:r>
              <a:rPr lang="nl-NL" sz="1600" dirty="0"/>
              <a:t>rijk is, </a:t>
            </a:r>
            <a:r>
              <a:rPr lang="nl-NL" sz="1600" b="1" dirty="0"/>
              <a:t>taalsteun</a:t>
            </a:r>
            <a:r>
              <a:rPr lang="nl-NL" sz="1600" dirty="0"/>
              <a:t> biedt en waarin volop </a:t>
            </a:r>
            <a:r>
              <a:rPr lang="nl-NL" sz="1600" b="1" dirty="0"/>
              <a:t>interactie</a:t>
            </a:r>
            <a:r>
              <a:rPr lang="nl-NL" sz="1600" dirty="0"/>
              <a:t> over de leerstof plaatsvindt.’</a:t>
            </a:r>
          </a:p>
          <a:p>
            <a:pPr marL="0" indent="0">
              <a:lnSpc>
                <a:spcPct val="110000"/>
              </a:lnSpc>
              <a:buNone/>
            </a:pPr>
            <a:endParaRPr lang="nl-NL" sz="1600" dirty="0"/>
          </a:p>
          <a:p>
            <a:pPr marL="0" indent="0">
              <a:lnSpc>
                <a:spcPct val="110000"/>
              </a:lnSpc>
              <a:buNone/>
            </a:pPr>
            <a:r>
              <a:rPr lang="nl-NL" sz="1600" dirty="0"/>
              <a:t>Belangrijke sites:</a:t>
            </a:r>
          </a:p>
          <a:p>
            <a:pPr>
              <a:lnSpc>
                <a:spcPct val="110000"/>
              </a:lnSpc>
            </a:pPr>
            <a:r>
              <a:rPr lang="nl-NL" sz="1100" dirty="0">
                <a:hlinkClick r:id="rId3"/>
              </a:rPr>
              <a:t>https://www.onderwijskennis.nl/kennisbank/hoe-geef-je-vorm-aan-effectief-taalgericht</a:t>
            </a:r>
            <a:endParaRPr lang="nl-NL" sz="1100" dirty="0"/>
          </a:p>
          <a:p>
            <a:pPr>
              <a:lnSpc>
                <a:spcPct val="110000"/>
              </a:lnSpc>
            </a:pPr>
            <a:r>
              <a:rPr lang="nl-NL" sz="1100" dirty="0">
                <a:hlinkClick r:id="rId4"/>
              </a:rPr>
              <a:t>https://www.slo.nl/thema/meer/taalgericht-vakonderwijs/lesvoorbeelden-materialen/-vakonderwijs</a:t>
            </a:r>
            <a:endParaRPr lang="nl-NL" sz="1100" dirty="0"/>
          </a:p>
          <a:p>
            <a:pPr>
              <a:lnSpc>
                <a:spcPct val="110000"/>
              </a:lnSpc>
            </a:pPr>
            <a:r>
              <a:rPr lang="nl-NL" sz="1100" dirty="0">
                <a:hlinkClick r:id="rId5"/>
              </a:rPr>
              <a:t>https://lt-tijdschriften.nl/ojs/index.php/ltt/article/view/475</a:t>
            </a:r>
            <a:endParaRPr lang="nl-NL" sz="1100" dirty="0"/>
          </a:p>
          <a:p>
            <a:pPr>
              <a:lnSpc>
                <a:spcPct val="110000"/>
              </a:lnSpc>
            </a:pPr>
            <a:r>
              <a:rPr lang="nl-NL" sz="1100" dirty="0">
                <a:hlinkClick r:id="rId6"/>
              </a:rPr>
              <a:t>https://uitgeverij-coutinho.cld.bz/9789046907573-inkijk/25/</a:t>
            </a:r>
            <a:endParaRPr lang="nl-NL" sz="1100" dirty="0"/>
          </a:p>
          <a:p>
            <a:pPr>
              <a:lnSpc>
                <a:spcPct val="110000"/>
              </a:lnSpc>
            </a:pPr>
            <a:endParaRPr lang="nl-NL" sz="1100" dirty="0"/>
          </a:p>
        </p:txBody>
      </p:sp>
    </p:spTree>
    <p:extLst>
      <p:ext uri="{BB962C8B-B14F-4D97-AF65-F5344CB8AC3E}">
        <p14:creationId xmlns:p14="http://schemas.microsoft.com/office/powerpoint/2010/main" val="997125363"/>
      </p:ext>
    </p:extLst>
  </p:cSld>
  <p:clrMapOvr>
    <a:masterClrMapping/>
  </p:clrMapOvr>
</p:sld>
</file>

<file path=ppt/theme/theme1.xml><?xml version="1.0" encoding="utf-8"?>
<a:theme xmlns:a="http://schemas.openxmlformats.org/drawingml/2006/main" name="VanillaVTI">
  <a:themeElements>
    <a:clrScheme name="AnalogousFromRegularSeedLeftStep">
      <a:dk1>
        <a:srgbClr val="000000"/>
      </a:dk1>
      <a:lt1>
        <a:srgbClr val="FFFFFF"/>
      </a:lt1>
      <a:dk2>
        <a:srgbClr val="1B2F30"/>
      </a:dk2>
      <a:lt2>
        <a:srgbClr val="F0F0F3"/>
      </a:lt2>
      <a:accent1>
        <a:srgbClr val="9FA71E"/>
      </a:accent1>
      <a:accent2>
        <a:srgbClr val="D59117"/>
      </a:accent2>
      <a:accent3>
        <a:srgbClr val="E75429"/>
      </a:accent3>
      <a:accent4>
        <a:srgbClr val="D5173B"/>
      </a:accent4>
      <a:accent5>
        <a:srgbClr val="E7299C"/>
      </a:accent5>
      <a:accent6>
        <a:srgbClr val="D017D5"/>
      </a:accent6>
      <a:hlink>
        <a:srgbClr val="706AC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255</TotalTime>
  <Words>919</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Neue Haas Grotesk Text Pro</vt:lpstr>
      <vt:lpstr>VanillaVTI</vt:lpstr>
      <vt:lpstr>Materiaal van Stinapa en iTOB</vt:lpstr>
      <vt:lpstr>Overzicht</vt:lpstr>
      <vt:lpstr>1. Inleiding</vt:lpstr>
      <vt:lpstr>Principes van iTOB: CLIL</vt:lpstr>
      <vt:lpstr>Meertaligheid bij zaakvakken</vt:lpstr>
      <vt:lpstr>Je leren bewegen op de taaltrap</vt:lpstr>
      <vt:lpstr>PowerPoint Presentation</vt:lpstr>
      <vt:lpstr>Meertaligheid in de trap van DAT naar CAT</vt:lpstr>
      <vt:lpstr>Leestips:</vt:lpstr>
      <vt:lpstr>2. Tips voor het gebruik van het  bestaande materiaal van Stinapa</vt:lpstr>
      <vt:lpstr>Talen versterken elkaar, zij vervangen elkaar niet</vt:lpstr>
      <vt:lpstr>Formuleren van leerdoelen voor inhoud EN taal</vt:lpstr>
      <vt:lpstr>Talenbewuste benadering (1) – verken meertaligheid</vt:lpstr>
      <vt:lpstr>Taalbewuste benadering (2) – Focus op schooltaal</vt:lpstr>
      <vt:lpstr>Drie hoofdcategorieën van schooltaal</vt:lpstr>
      <vt:lpstr>Taalbewuste benadering (3) – Focus op vaktaal Vanuit concrete begrippen abstraheren en niveau verhogen</vt:lpstr>
      <vt:lpstr>Taalbewuste benadering (4) – geef tweetalig taalsteun</vt:lpstr>
      <vt:lpstr>Taalsteun is nodig in…</vt:lpstr>
      <vt:lpstr>Taalbewuste benadering (5) – Stimuleer interactie in meerdere talen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Materiaal van Stinapa en iTOB</dc:title>
  <dc:creator>Joana Da Silveira Duarte</dc:creator>
  <cp:lastModifiedBy>Lilianne Hercules</cp:lastModifiedBy>
  <cp:revision>3</cp:revision>
  <dcterms:created xsi:type="dcterms:W3CDTF">2024-04-20T11:23:23Z</dcterms:created>
  <dcterms:modified xsi:type="dcterms:W3CDTF">2024-08-07T10:34:35Z</dcterms:modified>
</cp:coreProperties>
</file>