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9" r:id="rId2"/>
    <p:sldId id="277" r:id="rId3"/>
    <p:sldId id="275" r:id="rId4"/>
    <p:sldId id="514" r:id="rId5"/>
    <p:sldId id="515" r:id="rId6"/>
    <p:sldId id="300" r:id="rId7"/>
    <p:sldId id="516" r:id="rId8"/>
    <p:sldId id="517" r:id="rId9"/>
    <p:sldId id="343" r:id="rId10"/>
    <p:sldId id="342" r:id="rId11"/>
    <p:sldId id="345" r:id="rId12"/>
    <p:sldId id="298" r:id="rId1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E3F"/>
    <a:srgbClr val="68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9" autoAdjust="0"/>
    <p:restoredTop sz="88000" autoAdjust="0"/>
  </p:normalViewPr>
  <p:slideViewPr>
    <p:cSldViewPr snapToGrid="0">
      <p:cViewPr varScale="1">
        <p:scale>
          <a:sx n="70" d="100"/>
          <a:sy n="70" d="100"/>
        </p:scale>
        <p:origin x="76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7313E-8CD3-4435-871B-BC49D410350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1EFD4DAB-90B3-4499-8156-518BC4F68FC0}">
      <dgm:prSet phldrT="[Text]"/>
      <dgm:spPr/>
      <dgm:t>
        <a:bodyPr/>
        <a:lstStyle/>
        <a:p>
          <a:r>
            <a:rPr lang="nl-NL" dirty="0"/>
            <a:t>Probleem </a:t>
          </a:r>
          <a:endParaRPr lang="en-GB" dirty="0"/>
        </a:p>
      </dgm:t>
    </dgm:pt>
    <dgm:pt modelId="{8CD3EE18-754F-48C5-B6FB-8B1995D3C9E7}" type="parTrans" cxnId="{31D1FCA7-054B-4985-A618-22284335845D}">
      <dgm:prSet/>
      <dgm:spPr/>
      <dgm:t>
        <a:bodyPr/>
        <a:lstStyle/>
        <a:p>
          <a:endParaRPr lang="en-GB"/>
        </a:p>
      </dgm:t>
    </dgm:pt>
    <dgm:pt modelId="{9BB41598-0F33-40C6-B9F4-D60EF80EF056}" type="sibTrans" cxnId="{31D1FCA7-054B-4985-A618-22284335845D}">
      <dgm:prSet/>
      <dgm:spPr/>
      <dgm:t>
        <a:bodyPr/>
        <a:lstStyle/>
        <a:p>
          <a:endParaRPr lang="en-GB"/>
        </a:p>
      </dgm:t>
    </dgm:pt>
    <dgm:pt modelId="{654CA5DA-DCCD-4E77-A3DE-0A456A86D78D}">
      <dgm:prSet phldrT="[Text]"/>
      <dgm:spPr/>
      <dgm:t>
        <a:bodyPr/>
        <a:lstStyle/>
        <a:p>
          <a:r>
            <a:rPr lang="nl-NL" dirty="0"/>
            <a:t>Oplossing </a:t>
          </a:r>
          <a:endParaRPr lang="en-GB" dirty="0"/>
        </a:p>
      </dgm:t>
    </dgm:pt>
    <dgm:pt modelId="{3F0BBDC2-DA45-4D5F-BE06-3B9F9FFAC387}" type="parTrans" cxnId="{97691A75-0167-49E9-B841-825BC3F84675}">
      <dgm:prSet/>
      <dgm:spPr/>
      <dgm:t>
        <a:bodyPr/>
        <a:lstStyle/>
        <a:p>
          <a:endParaRPr lang="en-GB"/>
        </a:p>
      </dgm:t>
    </dgm:pt>
    <dgm:pt modelId="{7D6EACDB-D61F-488B-84F2-3A6FABD35F67}" type="sibTrans" cxnId="{97691A75-0167-49E9-B841-825BC3F84675}">
      <dgm:prSet/>
      <dgm:spPr/>
      <dgm:t>
        <a:bodyPr/>
        <a:lstStyle/>
        <a:p>
          <a:endParaRPr lang="en-GB"/>
        </a:p>
      </dgm:t>
    </dgm:pt>
    <dgm:pt modelId="{D1A635F2-5A01-4812-BB7D-72935575CAC6}">
      <dgm:prSet phldrT="[Text]"/>
      <dgm:spPr/>
      <dgm:t>
        <a:bodyPr/>
        <a:lstStyle/>
        <a:p>
          <a:r>
            <a:rPr lang="nl-NL" dirty="0"/>
            <a:t>Tool </a:t>
          </a:r>
          <a:endParaRPr lang="en-GB" dirty="0"/>
        </a:p>
      </dgm:t>
    </dgm:pt>
    <dgm:pt modelId="{CEC5D5BB-F72E-4C96-9FF4-617069B741C2}" type="parTrans" cxnId="{AC5C4897-00AB-442B-84F0-9A520598ADE2}">
      <dgm:prSet/>
      <dgm:spPr/>
      <dgm:t>
        <a:bodyPr/>
        <a:lstStyle/>
        <a:p>
          <a:endParaRPr lang="en-GB"/>
        </a:p>
      </dgm:t>
    </dgm:pt>
    <dgm:pt modelId="{D64D7FB4-BE76-4F6D-AAB9-3883CAA1DCA9}" type="sibTrans" cxnId="{AC5C4897-00AB-442B-84F0-9A520598ADE2}">
      <dgm:prSet/>
      <dgm:spPr/>
      <dgm:t>
        <a:bodyPr/>
        <a:lstStyle/>
        <a:p>
          <a:endParaRPr lang="en-GB"/>
        </a:p>
      </dgm:t>
    </dgm:pt>
    <dgm:pt modelId="{B7050168-5AA2-4A26-A8AE-CD8DD621643D}" type="pres">
      <dgm:prSet presAssocID="{3957313E-8CD3-4435-871B-BC49D410350F}" presName="Name0" presStyleCnt="0">
        <dgm:presLayoutVars>
          <dgm:dir/>
          <dgm:resizeHandles val="exact"/>
        </dgm:presLayoutVars>
      </dgm:prSet>
      <dgm:spPr/>
    </dgm:pt>
    <dgm:pt modelId="{4B8F80A4-5AD3-429B-8423-2272F1B1E16D}" type="pres">
      <dgm:prSet presAssocID="{3957313E-8CD3-4435-871B-BC49D410350F}" presName="bkgdShp" presStyleLbl="alignAccFollowNode1" presStyleIdx="0" presStyleCnt="1" custLinFactNeighborX="335" custLinFactNeighborY="-749"/>
      <dgm:spPr/>
    </dgm:pt>
    <dgm:pt modelId="{C87D27C1-C6EA-44C5-ACE3-3BA45DA77C06}" type="pres">
      <dgm:prSet presAssocID="{3957313E-8CD3-4435-871B-BC49D410350F}" presName="linComp" presStyleCnt="0"/>
      <dgm:spPr/>
    </dgm:pt>
    <dgm:pt modelId="{CFE5BC7B-5331-4C47-8B0B-ED84E65CB05E}" type="pres">
      <dgm:prSet presAssocID="{1EFD4DAB-90B3-4499-8156-518BC4F68FC0}" presName="compNode" presStyleCnt="0"/>
      <dgm:spPr/>
    </dgm:pt>
    <dgm:pt modelId="{667C1DB8-C316-4C86-A970-E7DB41D18B20}" type="pres">
      <dgm:prSet presAssocID="{1EFD4DAB-90B3-4499-8156-518BC4F68FC0}" presName="node" presStyleLbl="node1" presStyleIdx="0" presStyleCnt="3">
        <dgm:presLayoutVars>
          <dgm:bulletEnabled val="1"/>
        </dgm:presLayoutVars>
      </dgm:prSet>
      <dgm:spPr/>
    </dgm:pt>
    <dgm:pt modelId="{3D795A0E-B6F8-42F7-9050-0F978AB0B724}" type="pres">
      <dgm:prSet presAssocID="{1EFD4DAB-90B3-4499-8156-518BC4F68FC0}" presName="invisiNode" presStyleLbl="node1" presStyleIdx="0" presStyleCnt="3"/>
      <dgm:spPr/>
    </dgm:pt>
    <dgm:pt modelId="{C445A0B0-E995-4BC0-9362-970AE4DC9890}" type="pres">
      <dgm:prSet presAssocID="{1EFD4DAB-90B3-4499-8156-518BC4F68FC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D2F1B7E-70DF-453A-80C6-B77C45D82219}" type="pres">
      <dgm:prSet presAssocID="{9BB41598-0F33-40C6-B9F4-D60EF80EF056}" presName="sibTrans" presStyleLbl="sibTrans2D1" presStyleIdx="0" presStyleCnt="0"/>
      <dgm:spPr/>
    </dgm:pt>
    <dgm:pt modelId="{0BE6875B-A463-4CC0-9A20-3E5363B2555D}" type="pres">
      <dgm:prSet presAssocID="{654CA5DA-DCCD-4E77-A3DE-0A456A86D78D}" presName="compNode" presStyleCnt="0"/>
      <dgm:spPr/>
    </dgm:pt>
    <dgm:pt modelId="{08CAFCFC-674D-4BC6-8D8A-C85FD7E5038E}" type="pres">
      <dgm:prSet presAssocID="{654CA5DA-DCCD-4E77-A3DE-0A456A86D78D}" presName="node" presStyleLbl="node1" presStyleIdx="1" presStyleCnt="3">
        <dgm:presLayoutVars>
          <dgm:bulletEnabled val="1"/>
        </dgm:presLayoutVars>
      </dgm:prSet>
      <dgm:spPr/>
    </dgm:pt>
    <dgm:pt modelId="{70F5B136-D710-46D7-AD50-80A1421A4B49}" type="pres">
      <dgm:prSet presAssocID="{654CA5DA-DCCD-4E77-A3DE-0A456A86D78D}" presName="invisiNode" presStyleLbl="node1" presStyleIdx="1" presStyleCnt="3"/>
      <dgm:spPr/>
    </dgm:pt>
    <dgm:pt modelId="{3292038F-C4D7-4469-ACB0-BF51918535AC}" type="pres">
      <dgm:prSet presAssocID="{654CA5DA-DCCD-4E77-A3DE-0A456A86D78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5B089E20-B946-4C0F-B1F2-0979D959C2B9}" type="pres">
      <dgm:prSet presAssocID="{7D6EACDB-D61F-488B-84F2-3A6FABD35F67}" presName="sibTrans" presStyleLbl="sibTrans2D1" presStyleIdx="0" presStyleCnt="0"/>
      <dgm:spPr/>
    </dgm:pt>
    <dgm:pt modelId="{305B6419-0B0F-4F1B-B1D9-6CDFFC5300B8}" type="pres">
      <dgm:prSet presAssocID="{D1A635F2-5A01-4812-BB7D-72935575CAC6}" presName="compNode" presStyleCnt="0"/>
      <dgm:spPr/>
    </dgm:pt>
    <dgm:pt modelId="{99C3D743-0E2A-4F97-AD36-778B094E930D}" type="pres">
      <dgm:prSet presAssocID="{D1A635F2-5A01-4812-BB7D-72935575CAC6}" presName="node" presStyleLbl="node1" presStyleIdx="2" presStyleCnt="3">
        <dgm:presLayoutVars>
          <dgm:bulletEnabled val="1"/>
        </dgm:presLayoutVars>
      </dgm:prSet>
      <dgm:spPr/>
    </dgm:pt>
    <dgm:pt modelId="{A638D869-E1B8-41A3-8FF2-0622AF473E03}" type="pres">
      <dgm:prSet presAssocID="{D1A635F2-5A01-4812-BB7D-72935575CAC6}" presName="invisiNode" presStyleLbl="node1" presStyleIdx="2" presStyleCnt="3"/>
      <dgm:spPr/>
    </dgm:pt>
    <dgm:pt modelId="{53FEDD4B-5EB8-4E70-9B7E-B21D1C22F93D}" type="pres">
      <dgm:prSet presAssocID="{D1A635F2-5A01-4812-BB7D-72935575CAC6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4298310D-6DC7-4874-874D-84B3CECCD10D}" type="presOf" srcId="{1EFD4DAB-90B3-4499-8156-518BC4F68FC0}" destId="{667C1DB8-C316-4C86-A970-E7DB41D18B20}" srcOrd="0" destOrd="0" presId="urn:microsoft.com/office/officeart/2005/8/layout/pList2"/>
    <dgm:cxn modelId="{BEA39128-A79D-41DE-B0B2-40F5F4163658}" type="presOf" srcId="{7D6EACDB-D61F-488B-84F2-3A6FABD35F67}" destId="{5B089E20-B946-4C0F-B1F2-0979D959C2B9}" srcOrd="0" destOrd="0" presId="urn:microsoft.com/office/officeart/2005/8/layout/pList2"/>
    <dgm:cxn modelId="{43871E5F-0376-4741-81D5-FBCCD21A2C72}" type="presOf" srcId="{3957313E-8CD3-4435-871B-BC49D410350F}" destId="{B7050168-5AA2-4A26-A8AE-CD8DD621643D}" srcOrd="0" destOrd="0" presId="urn:microsoft.com/office/officeart/2005/8/layout/pList2"/>
    <dgm:cxn modelId="{97691A75-0167-49E9-B841-825BC3F84675}" srcId="{3957313E-8CD3-4435-871B-BC49D410350F}" destId="{654CA5DA-DCCD-4E77-A3DE-0A456A86D78D}" srcOrd="1" destOrd="0" parTransId="{3F0BBDC2-DA45-4D5F-BE06-3B9F9FFAC387}" sibTransId="{7D6EACDB-D61F-488B-84F2-3A6FABD35F67}"/>
    <dgm:cxn modelId="{DAD6557F-02CF-46F6-855C-97C25B718DDF}" type="presOf" srcId="{9BB41598-0F33-40C6-B9F4-D60EF80EF056}" destId="{ED2F1B7E-70DF-453A-80C6-B77C45D82219}" srcOrd="0" destOrd="0" presId="urn:microsoft.com/office/officeart/2005/8/layout/pList2"/>
    <dgm:cxn modelId="{547F6687-30FC-4C30-89B1-8AA6A8088F2C}" type="presOf" srcId="{654CA5DA-DCCD-4E77-A3DE-0A456A86D78D}" destId="{08CAFCFC-674D-4BC6-8D8A-C85FD7E5038E}" srcOrd="0" destOrd="0" presId="urn:microsoft.com/office/officeart/2005/8/layout/pList2"/>
    <dgm:cxn modelId="{F8400090-5A8A-4356-889A-97F8516C9279}" type="presOf" srcId="{D1A635F2-5A01-4812-BB7D-72935575CAC6}" destId="{99C3D743-0E2A-4F97-AD36-778B094E930D}" srcOrd="0" destOrd="0" presId="urn:microsoft.com/office/officeart/2005/8/layout/pList2"/>
    <dgm:cxn modelId="{AC5C4897-00AB-442B-84F0-9A520598ADE2}" srcId="{3957313E-8CD3-4435-871B-BC49D410350F}" destId="{D1A635F2-5A01-4812-BB7D-72935575CAC6}" srcOrd="2" destOrd="0" parTransId="{CEC5D5BB-F72E-4C96-9FF4-617069B741C2}" sibTransId="{D64D7FB4-BE76-4F6D-AAB9-3883CAA1DCA9}"/>
    <dgm:cxn modelId="{31D1FCA7-054B-4985-A618-22284335845D}" srcId="{3957313E-8CD3-4435-871B-BC49D410350F}" destId="{1EFD4DAB-90B3-4499-8156-518BC4F68FC0}" srcOrd="0" destOrd="0" parTransId="{8CD3EE18-754F-48C5-B6FB-8B1995D3C9E7}" sibTransId="{9BB41598-0F33-40C6-B9F4-D60EF80EF056}"/>
    <dgm:cxn modelId="{F3F5467F-EB65-4699-8AFA-F292EFED1E18}" type="presParOf" srcId="{B7050168-5AA2-4A26-A8AE-CD8DD621643D}" destId="{4B8F80A4-5AD3-429B-8423-2272F1B1E16D}" srcOrd="0" destOrd="0" presId="urn:microsoft.com/office/officeart/2005/8/layout/pList2"/>
    <dgm:cxn modelId="{F5B8AC35-6C1A-4156-9B18-50A59DBAF93F}" type="presParOf" srcId="{B7050168-5AA2-4A26-A8AE-CD8DD621643D}" destId="{C87D27C1-C6EA-44C5-ACE3-3BA45DA77C06}" srcOrd="1" destOrd="0" presId="urn:microsoft.com/office/officeart/2005/8/layout/pList2"/>
    <dgm:cxn modelId="{197D8A35-A7C6-4E62-9A3B-7518AC7CB3C2}" type="presParOf" srcId="{C87D27C1-C6EA-44C5-ACE3-3BA45DA77C06}" destId="{CFE5BC7B-5331-4C47-8B0B-ED84E65CB05E}" srcOrd="0" destOrd="0" presId="urn:microsoft.com/office/officeart/2005/8/layout/pList2"/>
    <dgm:cxn modelId="{96495A06-DB37-45A8-9FD6-0591BD84F4FE}" type="presParOf" srcId="{CFE5BC7B-5331-4C47-8B0B-ED84E65CB05E}" destId="{667C1DB8-C316-4C86-A970-E7DB41D18B20}" srcOrd="0" destOrd="0" presId="urn:microsoft.com/office/officeart/2005/8/layout/pList2"/>
    <dgm:cxn modelId="{F030FA68-ED48-4D3E-B181-F964FF9F92A3}" type="presParOf" srcId="{CFE5BC7B-5331-4C47-8B0B-ED84E65CB05E}" destId="{3D795A0E-B6F8-42F7-9050-0F978AB0B724}" srcOrd="1" destOrd="0" presId="urn:microsoft.com/office/officeart/2005/8/layout/pList2"/>
    <dgm:cxn modelId="{338E4455-4ED1-4787-A51C-07E273343C66}" type="presParOf" srcId="{CFE5BC7B-5331-4C47-8B0B-ED84E65CB05E}" destId="{C445A0B0-E995-4BC0-9362-970AE4DC9890}" srcOrd="2" destOrd="0" presId="urn:microsoft.com/office/officeart/2005/8/layout/pList2"/>
    <dgm:cxn modelId="{7D6194EC-037D-417A-9921-1CD1EB29C6D6}" type="presParOf" srcId="{C87D27C1-C6EA-44C5-ACE3-3BA45DA77C06}" destId="{ED2F1B7E-70DF-453A-80C6-B77C45D82219}" srcOrd="1" destOrd="0" presId="urn:microsoft.com/office/officeart/2005/8/layout/pList2"/>
    <dgm:cxn modelId="{B568E0F8-688C-48DE-A418-8509ACA1F47F}" type="presParOf" srcId="{C87D27C1-C6EA-44C5-ACE3-3BA45DA77C06}" destId="{0BE6875B-A463-4CC0-9A20-3E5363B2555D}" srcOrd="2" destOrd="0" presId="urn:microsoft.com/office/officeart/2005/8/layout/pList2"/>
    <dgm:cxn modelId="{2C9E787F-5495-4B5B-999E-6714B07BFE60}" type="presParOf" srcId="{0BE6875B-A463-4CC0-9A20-3E5363B2555D}" destId="{08CAFCFC-674D-4BC6-8D8A-C85FD7E5038E}" srcOrd="0" destOrd="0" presId="urn:microsoft.com/office/officeart/2005/8/layout/pList2"/>
    <dgm:cxn modelId="{9840F294-99A8-4D91-9F14-AC7F4A192407}" type="presParOf" srcId="{0BE6875B-A463-4CC0-9A20-3E5363B2555D}" destId="{70F5B136-D710-46D7-AD50-80A1421A4B49}" srcOrd="1" destOrd="0" presId="urn:microsoft.com/office/officeart/2005/8/layout/pList2"/>
    <dgm:cxn modelId="{F2142E1A-3674-447D-93BA-07D9D21D0EE9}" type="presParOf" srcId="{0BE6875B-A463-4CC0-9A20-3E5363B2555D}" destId="{3292038F-C4D7-4469-ACB0-BF51918535AC}" srcOrd="2" destOrd="0" presId="urn:microsoft.com/office/officeart/2005/8/layout/pList2"/>
    <dgm:cxn modelId="{836EDE92-5782-46A2-9542-2F46F39F896A}" type="presParOf" srcId="{C87D27C1-C6EA-44C5-ACE3-3BA45DA77C06}" destId="{5B089E20-B946-4C0F-B1F2-0979D959C2B9}" srcOrd="3" destOrd="0" presId="urn:microsoft.com/office/officeart/2005/8/layout/pList2"/>
    <dgm:cxn modelId="{91451D5E-6DF0-4812-B78F-F0D004A4A3D5}" type="presParOf" srcId="{C87D27C1-C6EA-44C5-ACE3-3BA45DA77C06}" destId="{305B6419-0B0F-4F1B-B1D9-6CDFFC5300B8}" srcOrd="4" destOrd="0" presId="urn:microsoft.com/office/officeart/2005/8/layout/pList2"/>
    <dgm:cxn modelId="{725CADC6-F6F6-40DF-8E69-B3B0BFEF5256}" type="presParOf" srcId="{305B6419-0B0F-4F1B-B1D9-6CDFFC5300B8}" destId="{99C3D743-0E2A-4F97-AD36-778B094E930D}" srcOrd="0" destOrd="0" presId="urn:microsoft.com/office/officeart/2005/8/layout/pList2"/>
    <dgm:cxn modelId="{C29CB51C-02B1-4516-A7B6-C4ECBD108E5D}" type="presParOf" srcId="{305B6419-0B0F-4F1B-B1D9-6CDFFC5300B8}" destId="{A638D869-E1B8-41A3-8FF2-0622AF473E03}" srcOrd="1" destOrd="0" presId="urn:microsoft.com/office/officeart/2005/8/layout/pList2"/>
    <dgm:cxn modelId="{7DFF13AD-0DC9-41F7-9FD3-990EF8324895}" type="presParOf" srcId="{305B6419-0B0F-4F1B-B1D9-6CDFFC5300B8}" destId="{53FEDD4B-5EB8-4E70-9B7E-B21D1C22F93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F80A4-5AD3-429B-8423-2272F1B1E16D}">
      <dsp:nvSpPr>
        <dsp:cNvPr id="0" name=""/>
        <dsp:cNvSpPr/>
      </dsp:nvSpPr>
      <dsp:spPr>
        <a:xfrm>
          <a:off x="0" y="0"/>
          <a:ext cx="8128000" cy="24954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5A0B0-E995-4BC0-9362-970AE4DC9890}">
      <dsp:nvSpPr>
        <dsp:cNvPr id="0" name=""/>
        <dsp:cNvSpPr/>
      </dsp:nvSpPr>
      <dsp:spPr>
        <a:xfrm>
          <a:off x="243839" y="332724"/>
          <a:ext cx="2387600" cy="18299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C1DB8-C316-4C86-A970-E7DB41D18B20}">
      <dsp:nvSpPr>
        <dsp:cNvPr id="0" name=""/>
        <dsp:cNvSpPr/>
      </dsp:nvSpPr>
      <dsp:spPr>
        <a:xfrm rot="10800000">
          <a:off x="243839" y="2495430"/>
          <a:ext cx="2387600" cy="30499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Probleem </a:t>
          </a:r>
          <a:endParaRPr lang="en-GB" sz="3300" kern="1200" dirty="0"/>
        </a:p>
      </dsp:txBody>
      <dsp:txXfrm rot="10800000">
        <a:off x="317266" y="2495430"/>
        <a:ext cx="2240746" cy="2976543"/>
      </dsp:txXfrm>
    </dsp:sp>
    <dsp:sp modelId="{3292038F-C4D7-4469-ACB0-BF51918535AC}">
      <dsp:nvSpPr>
        <dsp:cNvPr id="0" name=""/>
        <dsp:cNvSpPr/>
      </dsp:nvSpPr>
      <dsp:spPr>
        <a:xfrm>
          <a:off x="2870200" y="332724"/>
          <a:ext cx="2387600" cy="18299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AFCFC-674D-4BC6-8D8A-C85FD7E5038E}">
      <dsp:nvSpPr>
        <dsp:cNvPr id="0" name=""/>
        <dsp:cNvSpPr/>
      </dsp:nvSpPr>
      <dsp:spPr>
        <a:xfrm rot="10800000">
          <a:off x="2870200" y="2495430"/>
          <a:ext cx="2387600" cy="30499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Oplossing </a:t>
          </a:r>
          <a:endParaRPr lang="en-GB" sz="3300" kern="1200" dirty="0"/>
        </a:p>
      </dsp:txBody>
      <dsp:txXfrm rot="10800000">
        <a:off x="2943627" y="2495430"/>
        <a:ext cx="2240746" cy="2976543"/>
      </dsp:txXfrm>
    </dsp:sp>
    <dsp:sp modelId="{53FEDD4B-5EB8-4E70-9B7E-B21D1C22F93D}">
      <dsp:nvSpPr>
        <dsp:cNvPr id="0" name=""/>
        <dsp:cNvSpPr/>
      </dsp:nvSpPr>
      <dsp:spPr>
        <a:xfrm>
          <a:off x="5496559" y="332724"/>
          <a:ext cx="2387600" cy="18299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3D743-0E2A-4F97-AD36-778B094E930D}">
      <dsp:nvSpPr>
        <dsp:cNvPr id="0" name=""/>
        <dsp:cNvSpPr/>
      </dsp:nvSpPr>
      <dsp:spPr>
        <a:xfrm rot="10800000">
          <a:off x="5496559" y="2495430"/>
          <a:ext cx="2387600" cy="30499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Tool </a:t>
          </a:r>
          <a:endParaRPr lang="en-GB" sz="3300" kern="1200" dirty="0"/>
        </a:p>
      </dsp:txBody>
      <dsp:txXfrm rot="10800000">
        <a:off x="5569986" y="2495430"/>
        <a:ext cx="2240746" cy="2976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13T18:15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4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63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7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794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5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392" y="1088943"/>
            <a:ext cx="11234265" cy="444234"/>
          </a:xfrm>
        </p:spPr>
        <p:txBody>
          <a:bodyPr anchor="b">
            <a:noAutofit/>
          </a:bodyPr>
          <a:lstStyle/>
          <a:p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5427234" y="850197"/>
            <a:ext cx="6683415" cy="6304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2956E3-3C4D-E945-C932-8100834C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67DF7DB-65CD-BDD7-41E4-1DFB736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39338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2F4DB14F-0C78-6D8E-0680-2D0C1A3E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170" y="6629400"/>
            <a:ext cx="10828422" cy="293914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sz="1000" dirty="0"/>
          </a:p>
        </p:txBody>
      </p:sp>
      <p:pic>
        <p:nvPicPr>
          <p:cNvPr id="23" name="Afbeelding 22" descr="Afbeelding met Kleurrijkheid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1D250623-BDF6-6CE1-7687-9EBAACAB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3" y="403901"/>
            <a:ext cx="3901448" cy="731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7ED4D-3503-BD6E-4AAC-98AF32C0C89C}"/>
              </a:ext>
            </a:extLst>
          </p:cNvPr>
          <p:cNvSpPr txBox="1"/>
          <p:nvPr/>
        </p:nvSpPr>
        <p:spPr>
          <a:xfrm>
            <a:off x="8051304" y="1581618"/>
            <a:ext cx="3321545" cy="4388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bedoeling is dat het groepje leerlingen dat voor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heeft gekozen, zelfstandig aan het werk gaat met de activiteiten die genoemd zijn in deze PowerPoint presentatie.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 informatie staat in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 voor leerlingen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Alleen activiteiten 5, 6 en 7 zijn gelijk voor elke projectgroep.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is belangrijk dat deze tegelijkertijd uitgevoerd worden.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93273-C112-DE86-236F-6E7A52B851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5" t="25229" r="35694" b="29892"/>
          <a:stretch/>
        </p:blipFill>
        <p:spPr>
          <a:xfrm>
            <a:off x="6394510" y="4778940"/>
            <a:ext cx="1490663" cy="1533062"/>
          </a:xfrm>
          <a:prstGeom prst="rect">
            <a:avLst/>
          </a:prstGeom>
        </p:spPr>
      </p:pic>
      <p:pic>
        <p:nvPicPr>
          <p:cNvPr id="13" name="Picture 12" descr="A drawing of a shell and plants&#10;&#10;Description automatically generated">
            <a:extLst>
              <a:ext uri="{FF2B5EF4-FFF2-40B4-BE49-F238E27FC236}">
                <a16:creationId xmlns:a16="http://schemas.microsoft.com/office/drawing/2014/main" id="{CB270256-ABA5-B09C-2A70-CA04FAB2E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1907991"/>
            <a:ext cx="6023178" cy="439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49F74-1BE1-ADEE-70EB-A69399B154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36" t="10937" r="10638" b="7812"/>
          <a:stretch/>
        </p:blipFill>
        <p:spPr>
          <a:xfrm>
            <a:off x="4829173" y="403223"/>
            <a:ext cx="2222667" cy="3174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63C474-6DBF-4FE5-B7E4-F0B22A207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1" y="150442"/>
            <a:ext cx="1678359" cy="16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19" y="1452869"/>
            <a:ext cx="10086765" cy="312721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instrument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bescherming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de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br>
              <a:rPr lang="nl-BQ" sz="1800" b="1" kern="10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5AFF22-6A48-9DC1-9845-FDDD28BB9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650809"/>
              </p:ext>
            </p:extLst>
          </p:nvPr>
        </p:nvGraphicFramePr>
        <p:xfrm>
          <a:off x="1039019" y="1312598"/>
          <a:ext cx="8128000" cy="5545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B33DBF1-2BC9-EBC3-4E6E-109A0A1A69C7}"/>
              </a:ext>
            </a:extLst>
          </p:cNvPr>
          <p:cNvSpPr txBox="1"/>
          <p:nvPr/>
        </p:nvSpPr>
        <p:spPr>
          <a:xfrm>
            <a:off x="9434254" y="1452870"/>
            <a:ext cx="24717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vorige activiteit heb je jullie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nl-NL" sz="1800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opgeschreven</a:t>
            </a:r>
            <a:r>
              <a:rPr lang="nl-NL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NL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</a:t>
            </a:r>
            <a:r>
              <a:rPr lang="nl-NL" sz="1800" b="1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</a:t>
            </a:r>
            <a:r>
              <a:rPr lang="nl-NL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product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(vlog, blog, nieuwsbericht, podcast, poster, (digitale) flyer, etc.) om mensen in beweging te krijgen voor de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groepje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maakt nu het instrument voor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1 uur a 2 uren. </a:t>
            </a:r>
            <a:endParaRPr lang="nl-BQ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 descr="A logo for a national parks foundation&#10;&#10;Description automatically generated">
            <a:extLst>
              <a:ext uri="{FF2B5EF4-FFF2-40B4-BE49-F238E27FC236}">
                <a16:creationId xmlns:a16="http://schemas.microsoft.com/office/drawing/2014/main" id="{BB3E6A68-B7E9-7255-823F-F47F25E7B6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35018" r="11007" b="32146"/>
          <a:stretch/>
        </p:blipFill>
        <p:spPr>
          <a:xfrm>
            <a:off x="9434254" y="434690"/>
            <a:ext cx="2581534" cy="87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644" y="250031"/>
            <a:ext cx="4200525" cy="1990698"/>
          </a:xfrm>
        </p:spPr>
        <p:txBody>
          <a:bodyPr anchor="b">
            <a:normAutofit fontScale="90000"/>
          </a:bodyPr>
          <a:lstStyle/>
          <a:p>
            <a:br>
              <a:rPr lang="en-US" b="1" dirty="0"/>
            </a:b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voorbereiden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br>
              <a:rPr lang="nl-BQ" b="1" kern="100" dirty="0">
                <a:effectLst/>
              </a:rPr>
            </a:br>
            <a:endParaRPr lang="en-US" b="1" dirty="0"/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52D33DF8-CFCB-6570-2277-8DADDCAB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2066" y="1983018"/>
            <a:ext cx="4489497" cy="4280278"/>
          </a:xfrm>
        </p:spPr>
        <p:txBody>
          <a:bodyPr>
            <a:normAutofit/>
          </a:bodyPr>
          <a:lstStyle/>
          <a:p>
            <a:pPr marL="450215">
              <a:spcBef>
                <a:spcPts val="800"/>
              </a:spcBef>
              <a:spcAft>
                <a:spcPts val="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evaluatie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heel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goed gebeuren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aan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hand</a:t>
            </a:r>
            <a:r>
              <a:rPr lang="nl-NL" sz="1800" spc="-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van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systematiek, zoals de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plus-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delta</a:t>
            </a:r>
            <a:r>
              <a:rPr lang="nl-NL" dirty="0">
                <a:latin typeface="Calibri" panose="020F0502020204030204" pitchFamily="34" charset="0"/>
                <a:ea typeface="Carlito"/>
                <a:cs typeface="Carlito"/>
              </a:rPr>
              <a:t>m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ethode, om de creatie van de tools om duurzaamheid op Bonaire te bevorderen,</a:t>
            </a:r>
            <a:r>
              <a:rPr lang="nl-NL" sz="1800" spc="-3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te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bespreken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met</a:t>
            </a:r>
            <a:r>
              <a:rPr lang="nl-NL" sz="1800" spc="-1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elkaar.</a:t>
            </a:r>
            <a:r>
              <a:rPr lang="nl-NL" sz="1800" spc="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</a:p>
          <a:p>
            <a:pPr marL="450215">
              <a:spcBef>
                <a:spcPts val="115"/>
              </a:spcBef>
              <a:spcAft>
                <a:spcPts val="0"/>
              </a:spcAft>
            </a:pPr>
            <a:endParaRPr lang="nl-NL" sz="1800" spc="25" dirty="0">
              <a:effectLst/>
              <a:latin typeface="Calibri" panose="020F0502020204030204" pitchFamily="34" charset="0"/>
              <a:ea typeface="Carlito"/>
              <a:cs typeface="Carlito"/>
            </a:endParaRPr>
          </a:p>
          <a:p>
            <a:pPr marL="450215">
              <a:spcBef>
                <a:spcPts val="115"/>
              </a:spcBef>
              <a:spcAft>
                <a:spcPts val="0"/>
              </a:spcAft>
            </a:pP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De</a:t>
            </a:r>
            <a:r>
              <a:rPr lang="nl-NL" spc="-25" dirty="0">
                <a:latin typeface="Carlito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‘gastorganisaties’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kunnen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ook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goed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meedenken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over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wat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succesvol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was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en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wat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beter</a:t>
            </a:r>
            <a:r>
              <a:rPr lang="nl-NL" sz="1800" spc="-1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dirty="0">
                <a:effectLst/>
                <a:latin typeface="Calibri" panose="020F0502020204030204" pitchFamily="34" charset="0"/>
                <a:ea typeface="Carlito"/>
                <a:cs typeface="Carlito"/>
              </a:rPr>
              <a:t>kan</a:t>
            </a:r>
            <a:r>
              <a:rPr lang="nl-NL" sz="1800" spc="-20" dirty="0">
                <a:effectLst/>
                <a:latin typeface="Calibri" panose="020F0502020204030204" pitchFamily="34" charset="0"/>
                <a:ea typeface="Carlito"/>
                <a:cs typeface="Carlito"/>
              </a:rPr>
              <a:t> </a:t>
            </a:r>
            <a:r>
              <a:rPr lang="nl-NL" sz="1800" spc="-25" dirty="0">
                <a:effectLst/>
                <a:latin typeface="Calibri" panose="020F0502020204030204" pitchFamily="34" charset="0"/>
                <a:ea typeface="Carlito"/>
                <a:cs typeface="Carlito"/>
              </a:rPr>
              <a:t>als het gaat om tools voor bewustwording te creëren. Ook de follow-up mogelijkheden zijn belangrijk!</a:t>
            </a:r>
            <a:endParaRPr lang="nl-BQ" sz="1800" dirty="0">
              <a:effectLst/>
              <a:latin typeface="Carlito"/>
              <a:ea typeface="Carlito"/>
              <a:cs typeface="Carlito"/>
            </a:endParaRPr>
          </a:p>
          <a:p>
            <a:endParaRPr lang="nl-BQ" sz="15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100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4C81B4D-F060-418E-A958-B2BDC1A258F8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EA0C5E2-2101-4841-0C43-373867D3E5D1}"/>
              </a:ext>
            </a:extLst>
          </p:cNvPr>
          <p:cNvSpPr txBox="1"/>
          <p:nvPr/>
        </p:nvSpPr>
        <p:spPr>
          <a:xfrm>
            <a:off x="6394291" y="5539714"/>
            <a:ext cx="4654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 per presentatie: 10 minuten en nabespreking 5 minuten </a:t>
            </a:r>
          </a:p>
          <a:p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Totale tijd is afhankelijk van de hoeveelheid groepen </a:t>
            </a:r>
            <a:endParaRPr lang="nl-BQ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schets, ontwerp, illustratie&#10;&#10;Automatisch gegenereerde beschrijving">
            <a:extLst>
              <a:ext uri="{FF2B5EF4-FFF2-40B4-BE49-F238E27FC236}">
                <a16:creationId xmlns:a16="http://schemas.microsoft.com/office/drawing/2014/main" id="{68BD68AB-0CB1-80F7-0A91-EAAFCF6F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4" y="49627"/>
            <a:ext cx="6121425" cy="4073530"/>
          </a:xfrm>
          <a:prstGeom prst="rect">
            <a:avLst/>
          </a:prstGeom>
        </p:spPr>
      </p:pic>
      <p:pic>
        <p:nvPicPr>
          <p:cNvPr id="11" name="Afbeelding 10" descr="Afbeelding met lijn, diagram, ontwerp&#10;&#10;Automatisch gegenereerde beschrijving">
            <a:extLst>
              <a:ext uri="{FF2B5EF4-FFF2-40B4-BE49-F238E27FC236}">
                <a16:creationId xmlns:a16="http://schemas.microsoft.com/office/drawing/2014/main" id="{8B1C84C8-2950-709E-E768-DFD066D8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2" y="4192016"/>
            <a:ext cx="2352675" cy="1562100"/>
          </a:xfrm>
          <a:prstGeom prst="rect">
            <a:avLst/>
          </a:prstGeom>
        </p:spPr>
      </p:pic>
      <p:pic>
        <p:nvPicPr>
          <p:cNvPr id="18" name="Afbeelding 17" descr="Afbeelding met schermopname, tekst, tekenfilm, schommel&#10;&#10;Automatisch gegenereerde beschrijving">
            <a:extLst>
              <a:ext uri="{FF2B5EF4-FFF2-40B4-BE49-F238E27FC236}">
                <a16:creationId xmlns:a16="http://schemas.microsoft.com/office/drawing/2014/main" id="{0929E3DD-4179-A7E3-9207-A6227A094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4894336"/>
            <a:ext cx="3105150" cy="14763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6845F3F-4A9D-EF04-C581-6943B2A3D8AF}"/>
              </a:ext>
            </a:extLst>
          </p:cNvPr>
          <p:cNvSpPr/>
          <p:nvPr/>
        </p:nvSpPr>
        <p:spPr>
          <a:xfrm>
            <a:off x="5165689" y="3635881"/>
            <a:ext cx="1817568" cy="1703918"/>
          </a:xfrm>
          <a:prstGeom prst="wedgeEllipseCallout">
            <a:avLst>
              <a:gd name="adj1" fmla="val 55705"/>
              <a:gd name="adj2" fmla="val 5477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presentatie op video opnemen kan ook!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natuur, rif, water, onderwater&#10;&#10;Automatisch gegenereerde beschrijving">
            <a:extLst>
              <a:ext uri="{FF2B5EF4-FFF2-40B4-BE49-F238E27FC236}">
                <a16:creationId xmlns:a16="http://schemas.microsoft.com/office/drawing/2014/main" id="{15A6533F-C3D1-0A21-4682-5CBA2302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1565275"/>
            <a:ext cx="3516313" cy="1939925"/>
          </a:xfrm>
          <a:prstGeom prst="rect">
            <a:avLst/>
          </a:prstGeom>
        </p:spPr>
      </p:pic>
      <p:pic>
        <p:nvPicPr>
          <p:cNvPr id="12" name="Afbeelding 11" descr="Afbeelding met buitenshuis, water, plant, meer&#10;&#10;Automatisch gegenereerde beschrijving">
            <a:extLst>
              <a:ext uri="{FF2B5EF4-FFF2-40B4-BE49-F238E27FC236}">
                <a16:creationId xmlns:a16="http://schemas.microsoft.com/office/drawing/2014/main" id="{C86C130F-1F8E-A949-3570-E46C0ED4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3567113"/>
            <a:ext cx="3516313" cy="2619375"/>
          </a:xfrm>
          <a:prstGeom prst="rect">
            <a:avLst/>
          </a:prstGeom>
        </p:spPr>
      </p:pic>
      <p:pic>
        <p:nvPicPr>
          <p:cNvPr id="8" name="Tijdelijke aanduiding voor inhoud 7" descr="Afbeelding met tekst, kaart, atlas, diagram&#10;&#10;Automatisch gegenereerde beschrijving">
            <a:extLst>
              <a:ext uri="{FF2B5EF4-FFF2-40B4-BE49-F238E27FC236}">
                <a16:creationId xmlns:a16="http://schemas.microsoft.com/office/drawing/2014/main" id="{A52F30C3-2AD5-51CA-6F17-BCED2702E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8" y="1565275"/>
            <a:ext cx="1643063" cy="1920875"/>
          </a:xfrm>
        </p:spPr>
      </p:pic>
      <p:pic>
        <p:nvPicPr>
          <p:cNvPr id="14" name="Afbeelding 13" descr="Afbeelding met strand, buitenshuis, grond, schermopname&#10;&#10;Automatisch gegenereerde beschrijving">
            <a:extLst>
              <a:ext uri="{FF2B5EF4-FFF2-40B4-BE49-F238E27FC236}">
                <a16:creationId xmlns:a16="http://schemas.microsoft.com/office/drawing/2014/main" id="{72BA799C-F78D-6F7C-7BB2-E9E88897A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r="31165" b="15446"/>
          <a:stretch/>
        </p:blipFill>
        <p:spPr>
          <a:xfrm>
            <a:off x="5151438" y="3548063"/>
            <a:ext cx="1643063" cy="2636838"/>
          </a:xfrm>
          <a:prstGeom prst="rect">
            <a:avLst/>
          </a:prstGeom>
        </p:spPr>
      </p:pic>
      <p:pic>
        <p:nvPicPr>
          <p:cNvPr id="18" name="Afbeelding 17" descr="Afbeelding met landschap, hemel, Waterlichaam, Waterbronnen&#10;&#10;Automatisch gegenereerde beschrijving">
            <a:extLst>
              <a:ext uri="{FF2B5EF4-FFF2-40B4-BE49-F238E27FC236}">
                <a16:creationId xmlns:a16="http://schemas.microsoft.com/office/drawing/2014/main" id="{7A289480-E4BA-9568-F907-79216CABC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1565275"/>
            <a:ext cx="3760788" cy="2078038"/>
          </a:xfrm>
          <a:prstGeom prst="rect">
            <a:avLst/>
          </a:prstGeom>
        </p:spPr>
      </p:pic>
      <p:pic>
        <p:nvPicPr>
          <p:cNvPr id="16" name="Afbeelding 15" descr="Afbeelding met persoon, kleding, Menselijk gezicht, Leren&#10;&#10;Automatisch gegenereerde beschrijving">
            <a:extLst>
              <a:ext uri="{FF2B5EF4-FFF2-40B4-BE49-F238E27FC236}">
                <a16:creationId xmlns:a16="http://schemas.microsoft.com/office/drawing/2014/main" id="{CDD5C15F-B0B8-9D2D-3363-0CBC91546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3705225"/>
            <a:ext cx="3760788" cy="24796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C447CA-4E42-054A-CE07-632EBD4B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 err="1"/>
              <a:t>Masha</a:t>
            </a:r>
            <a:r>
              <a:rPr lang="nl-NL" dirty="0"/>
              <a:t> </a:t>
            </a:r>
            <a:r>
              <a:rPr lang="nl-NL" dirty="0" err="1"/>
              <a:t>danki</a:t>
            </a:r>
            <a:r>
              <a:rPr lang="nl-NL" dirty="0"/>
              <a:t>! </a:t>
            </a:r>
            <a:endParaRPr lang="nl-BQ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B571C0-512D-F91B-B634-AFD1F6B1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nl-NL" sz="100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93D96A-30AA-3792-3D68-78561ABB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85064-7D2C-6EDC-A5A5-3EDE44E1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E8E205FB-170E-B0C7-0CE3-09D510E1C15B}"/>
              </a:ext>
            </a:extLst>
          </p:cNvPr>
          <p:cNvSpPr/>
          <p:nvPr/>
        </p:nvSpPr>
        <p:spPr>
          <a:xfrm>
            <a:off x="4544499" y="95219"/>
            <a:ext cx="5589528" cy="1364434"/>
          </a:xfrm>
          <a:prstGeom prst="wedgeEllipseCallout">
            <a:avLst>
              <a:gd name="adj1" fmla="val 55428"/>
              <a:gd name="adj2" fmla="val -573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2000"/>
              </a:lnSpc>
              <a:spcAft>
                <a:spcPts val="780"/>
              </a:spcAft>
            </a:pP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Veel of bijna alle activiteiten komen uit ‘</a:t>
            </a:r>
            <a:r>
              <a:rPr lang="nl-NL" sz="1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Toolbox</a:t>
            </a: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praktijkonderzoek’ (werkvormen voor onderzoek met kinderen! Schoenmakers, L. en anderen, 2023). </a:t>
            </a:r>
            <a:endParaRPr lang="nl-NL" sz="1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276087"/>
            <a:ext cx="10229526" cy="802619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F85751-C5C4-B467-5234-4828F399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49" y="1154769"/>
            <a:ext cx="2418385" cy="49773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 het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hoofdstuk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3403" y="1731983"/>
            <a:ext cx="3909875" cy="4171860"/>
          </a:xfrm>
        </p:spPr>
        <p:txBody>
          <a:bodyPr>
            <a:normAutofit/>
          </a:bodyPr>
          <a:lstStyle/>
          <a:p>
            <a:r>
              <a:rPr lang="nl-NL" sz="1800" b="1" i="1" dirty="0">
                <a:latin typeface="Calibri-BoldItalic"/>
              </a:rPr>
              <a:t>K</a:t>
            </a:r>
            <a:r>
              <a:rPr lang="en-GB" sz="1800" b="1" i="1" dirty="0">
                <a:latin typeface="Calibri-BoldItalic"/>
              </a:rPr>
              <a:t>un je in </a:t>
            </a:r>
            <a:r>
              <a:rPr lang="en-GB" sz="1800" b="1" i="1" dirty="0" err="1">
                <a:latin typeface="Calibri-BoldItalic"/>
              </a:rPr>
              <a:t>jouw</a:t>
            </a:r>
            <a:r>
              <a:rPr lang="en-GB" sz="1800" b="1" i="1" dirty="0">
                <a:latin typeface="Calibri-BoldItalic"/>
              </a:rPr>
              <a:t> eigen </a:t>
            </a:r>
            <a:r>
              <a:rPr lang="en-GB" sz="1800" b="1" i="1" dirty="0" err="1">
                <a:latin typeface="Calibri-BoldItalic"/>
              </a:rPr>
              <a:t>woorden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en</a:t>
            </a:r>
            <a:r>
              <a:rPr lang="en-GB" sz="1800" b="1" i="1" dirty="0">
                <a:latin typeface="Calibri-BoldItalic"/>
              </a:rPr>
              <a:t> taal </a:t>
            </a:r>
            <a:r>
              <a:rPr lang="en-GB" sz="1800" b="1" i="1" dirty="0" err="1">
                <a:latin typeface="Calibri-BoldItalic"/>
              </a:rPr>
              <a:t>uitleggen</a:t>
            </a:r>
            <a:r>
              <a:rPr lang="en-GB" sz="1800" b="1" i="1" dirty="0">
                <a:latin typeface="Calibri-BoldItalic"/>
              </a:rPr>
              <a:t> </a:t>
            </a:r>
            <a:r>
              <a:rPr lang="en-GB" sz="1800" b="1" i="1" dirty="0" err="1">
                <a:latin typeface="Calibri-BoldItalic"/>
              </a:rPr>
              <a:t>waarom</a:t>
            </a:r>
            <a:r>
              <a:rPr lang="en-GB" sz="1800" b="1" i="1" dirty="0">
                <a:latin typeface="Calibri-BoldItalic"/>
              </a:rPr>
              <a:t> de </a:t>
            </a:r>
            <a:r>
              <a:rPr lang="en-GB" sz="1800" b="1" i="1" dirty="0" err="1">
                <a:latin typeface="Calibri-BoldItalic"/>
              </a:rPr>
              <a:t>kark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zo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belangrijk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natuur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ecologie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Bonaire. </a:t>
            </a:r>
          </a:p>
          <a:p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Verder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in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eigen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woorden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taal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benoemen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gevaren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zijn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voortbestaan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bedreigen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E1032C-65E2-8CE6-21AB-178E64743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6" t="13623" r="22882" b="9855"/>
          <a:stretch/>
        </p:blipFill>
        <p:spPr>
          <a:xfrm>
            <a:off x="4363278" y="99391"/>
            <a:ext cx="7527971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41" y="388178"/>
            <a:ext cx="9371949" cy="64150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Inhoud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onderdeel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 noRot="1" noMove="1" noResize="1" noEditPoints="1" noAdjustHandles="1" noChangeArrowheads="1" noChangeShapeType="1"/>
          </p:cNvSpPr>
          <p:nvPr>
            <p:ph sz="half" idx="2"/>
          </p:nvPr>
        </p:nvSpPr>
        <p:spPr>
          <a:xfrm>
            <a:off x="5157788" y="1055956"/>
            <a:ext cx="6872287" cy="5802044"/>
          </a:xfrm>
        </p:spPr>
        <p:txBody>
          <a:bodyPr>
            <a:normAutofit/>
          </a:bodyPr>
          <a:lstStyle/>
          <a:p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In eigen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woorden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uitleggen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levenskringloop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Oriënterende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vergadering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Stap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schoenen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ander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Focusgroep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door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ontwikkelen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tool? </a:t>
            </a:r>
            <a:r>
              <a:rPr 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carrousel</a:t>
            </a:r>
            <a:endParaRPr lang="en-US" sz="1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Zelf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video, blog, vlog, poster of folder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jouw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groepje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eventueel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externe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organisaties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school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nodigt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iemand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karkóbescherming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 les (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eindpresentatie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of je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neemt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op,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zodat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kunt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versturen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en-US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7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0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pic>
        <p:nvPicPr>
          <p:cNvPr id="9" name="Picture 8" descr="A sea creature on the sand&#10;&#10;Description automatically generated">
            <a:extLst>
              <a:ext uri="{FF2B5EF4-FFF2-40B4-BE49-F238E27FC236}">
                <a16:creationId xmlns:a16="http://schemas.microsoft.com/office/drawing/2014/main" id="{C9F0ECF7-7BC1-B6FF-A2A5-D9BC5316A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4" y="1158769"/>
            <a:ext cx="4359038" cy="2906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7A07C9-A9C3-D6D7-734E-9A0CF787D09A}"/>
              </a:ext>
            </a:extLst>
          </p:cNvPr>
          <p:cNvSpPr txBox="1"/>
          <p:nvPr/>
        </p:nvSpPr>
        <p:spPr>
          <a:xfrm>
            <a:off x="600075" y="4521994"/>
            <a:ext cx="1818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Marion Haarsma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75AE-D563-8507-2A23-E9FE81A6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55" y="408018"/>
            <a:ext cx="2693489" cy="1183566"/>
          </a:xfrm>
        </p:spPr>
        <p:txBody>
          <a:bodyPr/>
          <a:lstStyle/>
          <a:p>
            <a:r>
              <a:rPr lang="nl-NL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Kenmerken </a:t>
            </a:r>
            <a:r>
              <a:rPr lang="nl-NL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FACFF-44C8-0534-6B6E-1DEACF0DA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03" y="1800151"/>
            <a:ext cx="4347198" cy="4620682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Schrijf op wat jij het meest opvallende kenmerk vindt of welk kenmerk nieuw is voor jou.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CB04C-6A3D-4E25-200A-BA9CBCD4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3AE73-2FF9-AAC9-C757-D6E1B274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336D9-D2C2-5BA9-FE90-EE169E75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447E7-5615-45F6-C34F-C615E4880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8" t="22834" r="24328" b="4898"/>
          <a:stretch/>
        </p:blipFill>
        <p:spPr>
          <a:xfrm>
            <a:off x="4949688" y="-3869"/>
            <a:ext cx="7294126" cy="69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92C6-636A-8526-94E3-D9723697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276087"/>
            <a:ext cx="4442791" cy="1183566"/>
          </a:xfrm>
        </p:spPr>
        <p:txBody>
          <a:bodyPr/>
          <a:lstStyle/>
          <a:p>
            <a:r>
              <a:rPr lang="nl-NL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1: In eigen woorden uitleggen</a:t>
            </a:r>
            <a:endParaRPr lang="en-GB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B12969-97C6-C2C3-8EEA-9BE81066E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272" t="9144" r="20797" b="4825"/>
          <a:stretch/>
        </p:blipFill>
        <p:spPr>
          <a:xfrm>
            <a:off x="5145405" y="0"/>
            <a:ext cx="7046596" cy="68580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93103-FFE8-5FE6-44F5-E546CC6E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5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D2520-665A-1F8F-0C09-3B4FA730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80B68-9F06-814D-63F7-6C3D6BB1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7F83E-F6E5-9843-ADF8-4968A4C7E260}"/>
              </a:ext>
            </a:extLst>
          </p:cNvPr>
          <p:cNvSpPr txBox="1"/>
          <p:nvPr/>
        </p:nvSpPr>
        <p:spPr>
          <a:xfrm>
            <a:off x="546652" y="1777552"/>
            <a:ext cx="3896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Individueel: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Bestudeer de levenskringloop van de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eerst zelf heel goed. Je ziet dat deze levenskringloop 8 fasen kent. Je probeert ze allemaal te onthouden.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tweetallen: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 de levenskringloop nu weg en benoem uit jouw hoofd zoveel mogelijk fasen van de levenskringloop.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Degene die de meeste (of alle!) fasen kan benoemen, heeft gewonnen.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4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4" y="821531"/>
            <a:ext cx="9744994" cy="671710"/>
          </a:xfrm>
        </p:spPr>
        <p:txBody>
          <a:bodyPr anchor="b">
            <a:normAutofit/>
          </a:bodyPr>
          <a:lstStyle/>
          <a:p>
            <a:r>
              <a:rPr lang="nl-NL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2: Oriënterende vergadering </a:t>
            </a:r>
            <a:endParaRPr lang="nl-BQ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184" y="1556281"/>
            <a:ext cx="4906615" cy="4620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 jullie groepje gaan jullie een vergadering in over de bedreiging en de bescherming van de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Bedenk samen agendapunten die relevant zijn.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Spreek af wie de voorzitter, notulist en gespreksbewaker is. 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Spreek af wat jullie communicatieregels zijn</a:t>
            </a:r>
          </a:p>
          <a:p>
            <a:pPr marL="342900" indent="-342900">
              <a:buAutoNum type="arabi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Vat aan het einde samen wat jullie opbrengst is. </a:t>
            </a:r>
          </a:p>
          <a:p>
            <a:pPr marL="342900" indent="-342900">
              <a:buAutoNum type="arabicPeriod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15 minuten (of eerder).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3" b="20903"/>
          <a:stretch/>
        </p:blipFill>
        <p:spPr>
          <a:xfrm>
            <a:off x="6172203" y="1459653"/>
            <a:ext cx="6201434" cy="308333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299" y="323449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681037"/>
            <a:ext cx="9744994" cy="671710"/>
          </a:xfrm>
        </p:spPr>
        <p:txBody>
          <a:bodyPr anchor="b">
            <a:normAutofit/>
          </a:bodyPr>
          <a:lstStyle/>
          <a:p>
            <a:r>
              <a:rPr lang="nl-NL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3: Stap in de schoenen van een ander</a:t>
            </a:r>
            <a:endParaRPr lang="nl-BQ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402" y="1556281"/>
            <a:ext cx="5846465" cy="49376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Verdeel de groep in tweeën: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ene groepje stapt in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schoenen van iemand die graag op </a:t>
            </a:r>
            <a:r>
              <a:rPr lang="nl-NL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vist en deze verkoopt of zee opeet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andere groepje stapt in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schoenen van een medewerker van </a:t>
            </a:r>
            <a:r>
              <a:rPr lang="nl-NL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die de </a:t>
            </a:r>
            <a:r>
              <a:rPr lang="nl-NL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moet beschermen.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thema is: Het vangen van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moet verboden worden. </a:t>
            </a:r>
          </a:p>
          <a:p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groepje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vissers benoemt zoveel mogelijk argumenten waarom dit juist niet verboden moet worden en stelt hier ook vele vraagtekens bij. </a:t>
            </a:r>
          </a:p>
          <a:p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groepje medewerkers van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Stinapa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benoemt zoveel mogelijk argumenten waarom het vissen van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verboden moet zijn en stelt ook vele vraagtekens bij mensen die wel op </a:t>
            </a:r>
            <a:r>
              <a:rPr lang="nl-NL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vissen. </a:t>
            </a: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twee groepjes samen geven een samenvatting en conclusie. </a:t>
            </a: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minuten (of eerder).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5607"/>
          <a:stretch/>
        </p:blipFill>
        <p:spPr>
          <a:xfrm>
            <a:off x="6172203" y="1459653"/>
            <a:ext cx="6201434" cy="308333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299" y="32341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81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AF87-2BED-358B-5FA8-42E5E796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4" y="650874"/>
            <a:ext cx="9371949" cy="778616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4: focusgroep </a:t>
            </a:r>
            <a:endParaRPr lang="nl-BQ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45548-F5E3-2A56-6269-F8CC6E0EB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934" y="1556281"/>
            <a:ext cx="5240866" cy="46206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focusgroep focussen jullie je op de vraag:</a:t>
            </a:r>
          </a:p>
          <a:p>
            <a:pPr marL="0" indent="0">
              <a:buNone/>
            </a:pPr>
            <a:r>
              <a:rPr lang="nl-N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is er voor nodig om ervoor te zorgen dat mensen niet meer op </a:t>
            </a:r>
            <a:r>
              <a:rPr lang="nl-NL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gaan vissen?</a:t>
            </a:r>
          </a:p>
          <a:p>
            <a:pPr marL="0" indent="0">
              <a:buNone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Iedere leerling heeft een aantal post-its waarop hij of zij elk idee apart noteert. </a:t>
            </a:r>
          </a:p>
          <a:p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Iedere leerling schrijft zoveel mogelijk ideeën op de </a:t>
            </a:r>
            <a:r>
              <a:rPr lang="nl-N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losse post-its </a:t>
            </a: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op. </a:t>
            </a:r>
          </a:p>
          <a:p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5 minuten out of the box ideeën opschrijven, worden alle ideeën besproken en geclusterd.</a:t>
            </a:r>
          </a:p>
          <a:p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ideeën worden gerangschikt van meest uitvoerbare ideeën tot minst uitvoerbare ideeën. Leerlingen luisteren goed naar elkaars idee en onderbouwing daarvan. </a:t>
            </a:r>
          </a:p>
          <a:p>
            <a:pPr marL="342900" indent="-342900">
              <a:buAutoNum type="arabicPeriod"/>
            </a:pPr>
            <a:endParaRPr lang="nl-N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minuten (of eerder).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C6515F-E527-B609-FBDA-DB8992B12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9967"/>
          <a:stretch/>
        </p:blipFill>
        <p:spPr>
          <a:xfrm>
            <a:off x="6172200" y="1556281"/>
            <a:ext cx="4609775" cy="4620682"/>
          </a:xfrm>
          <a:prstGeom prst="ellipse">
            <a:avLst/>
          </a:prstGeom>
          <a:noFill/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18E17-0AF1-86FC-68C9-B97D0591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nl-NL" sz="100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E1756FD-C2F9-900E-58E3-A857E3ED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9/8/2024</a:t>
            </a:fld>
            <a:endParaRPr lang="en-US" sz="100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77CA353-32D8-59CC-BE0E-F934D95F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Add a footer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14:cNvPr>
              <p14:cNvContentPartPr/>
              <p14:nvPr/>
            </p14:nvContentPartPr>
            <p14:xfrm>
              <a:off x="5243299" y="324313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FA980-2C06-15BE-0E7C-4A4F93B43B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299" y="32341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57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hands around a light bulb&#10;&#10;Description automatically generated">
            <a:extLst>
              <a:ext uri="{FF2B5EF4-FFF2-40B4-BE49-F238E27FC236}">
                <a16:creationId xmlns:a16="http://schemas.microsoft.com/office/drawing/2014/main" id="{9BA34616-2D94-7EFC-9CBA-21A6272D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81" y="5012646"/>
            <a:ext cx="1595293" cy="16167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AAE637-D31F-C9C4-1D2B-E62F10FB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6" t="31779" r="54701" b="14788"/>
          <a:stretch/>
        </p:blipFill>
        <p:spPr>
          <a:xfrm>
            <a:off x="6140236" y="1682702"/>
            <a:ext cx="1463721" cy="4786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57" y="1063707"/>
            <a:ext cx="10392834" cy="823912"/>
          </a:xfrm>
        </p:spPr>
        <p:txBody>
          <a:bodyPr>
            <a:normAutofit fontScale="90000"/>
          </a:bodyPr>
          <a:lstStyle/>
          <a:p>
            <a:b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Als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betekent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het door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mij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ontwikkelen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tool?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Ideeën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carrousel.</a:t>
            </a:r>
            <a:br>
              <a:rPr lang="nl-BQ" sz="1800" b="1" kern="10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52D33DF8-CFCB-6570-2277-8DADDCABB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157" y="1522282"/>
            <a:ext cx="5507666" cy="454276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Opdracht in projectgroepen: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</a:t>
            </a:r>
            <a:r>
              <a:rPr lang="nl-BQ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zou</a:t>
            </a:r>
            <a:r>
              <a:rPr lang="nl-NL" sz="1800" kern="1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jullie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kunnen doen om andere mensen</a:t>
            </a:r>
            <a:r>
              <a:rPr lang="nl-NL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positief</a:t>
            </a:r>
            <a:r>
              <a:rPr lang="nl-BQ" sz="1800" kern="1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beïnvloeden</a:t>
            </a:r>
            <a:r>
              <a:rPr lang="nl-BQ" sz="1800" kern="100" spc="-1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 meer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doen</a:t>
            </a:r>
            <a:r>
              <a:rPr lang="nl-BQ" sz="1800" kern="1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BQ" sz="1800" kern="1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2100" b="1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karkó</a:t>
            </a:r>
            <a:r>
              <a:rPr lang="nl-NL" sz="2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 Bonaire?</a:t>
            </a:r>
            <a:endParaRPr lang="nl-BQ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Brainstorm samen met jullie groep over wat </a:t>
            </a: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‘tool’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geschikt zou </a:t>
            </a:r>
            <a:r>
              <a:rPr lang="nl-BQ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zijn: digitale filmpjes of folders om bewustwording te creëren voor 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minder plastic gebruiken.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schrijft met jouw projectgroep jullie ideeën voor hun tool op een flip-over.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flip-overs blijven op de tafel liggen, terwijl </a:t>
            </a:r>
            <a:r>
              <a:rPr lang="nl-NL" sz="1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projectgroepen mogen rouleren</a:t>
            </a:r>
            <a:r>
              <a:rPr lang="nl-N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elkaar mogen helpen door nieuwe inzichten en aanvullende ideeën op te schrijven.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Tijd: 30 tot 60 minuten </a:t>
            </a:r>
            <a:endParaRPr lang="nl-BQ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Q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3660D9-0CDF-E700-6CCB-64F51EBCB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6" t="54050" r="28002" b="10871"/>
          <a:stretch/>
        </p:blipFill>
        <p:spPr>
          <a:xfrm>
            <a:off x="7603957" y="1522282"/>
            <a:ext cx="4376228" cy="4188801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0A5329E9-14C8-9ECA-C549-62E0AF4C93DC}"/>
              </a:ext>
            </a:extLst>
          </p:cNvPr>
          <p:cNvCxnSpPr/>
          <p:nvPr/>
        </p:nvCxnSpPr>
        <p:spPr>
          <a:xfrm flipH="1">
            <a:off x="7071130" y="2690121"/>
            <a:ext cx="1065654" cy="13297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2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{A4F9B43B-9129-4526-879A-634A0AD11089}tf03098889_win32</Template>
  <TotalTime>8600</TotalTime>
  <Words>1050</Words>
  <Application>Microsoft Office PowerPoint</Application>
  <PresentationFormat>Widescreen</PresentationFormat>
  <Paragraphs>127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Calibri-BoldItalic</vt:lpstr>
      <vt:lpstr>Carlito</vt:lpstr>
      <vt:lpstr>Corbel</vt:lpstr>
      <vt:lpstr>Ecology 16x9</vt:lpstr>
      <vt:lpstr>Karkó </vt:lpstr>
      <vt:lpstr>Doel </vt:lpstr>
      <vt:lpstr>Inhoud onderdeel karkó</vt:lpstr>
      <vt:lpstr>Kenmerken karkó</vt:lpstr>
      <vt:lpstr>Activiteit 1: In eigen woorden uitleggen</vt:lpstr>
      <vt:lpstr>Activiteit 2: Oriënterende vergadering </vt:lpstr>
      <vt:lpstr>Activiteit 3: Stap in de schoenen van een ander</vt:lpstr>
      <vt:lpstr>Activiteit 4: focusgroep </vt:lpstr>
      <vt:lpstr> Activiteit 5: Als ik weet wat ik nu weet, wat betekent dit dan voor het door mij te ontwikkelen tool? Ideeën carrousel. </vt:lpstr>
      <vt:lpstr>Activiteit 6: maken van een instrument voor Stinapa ter bescherming van de Karkó </vt:lpstr>
      <vt:lpstr> Activiteit 7: Presentatie voorbereiden voor Stinapa </vt:lpstr>
      <vt:lpstr>Masha danki!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in two languages about the nature of Bonaire for the schools</dc:title>
  <dc:creator>Lilianne Hercules</dc:creator>
  <cp:lastModifiedBy>Robby Thigpen</cp:lastModifiedBy>
  <cp:revision>271</cp:revision>
  <cp:lastPrinted>2024-01-12T19:36:03Z</cp:lastPrinted>
  <dcterms:created xsi:type="dcterms:W3CDTF">2023-10-13T13:42:22Z</dcterms:created>
  <dcterms:modified xsi:type="dcterms:W3CDTF">2024-09-09T02:52:54Z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_MarkAsFinal">
    <vt:bool>true</vt:bool>
  </property>
</Properties>
</file>